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69" r:id="rId6"/>
    <p:sldId id="270" r:id="rId7"/>
    <p:sldId id="271" r:id="rId8"/>
    <p:sldId id="257" r:id="rId9"/>
    <p:sldId id="258" r:id="rId10"/>
    <p:sldId id="259" r:id="rId11"/>
    <p:sldId id="260" r:id="rId12"/>
    <p:sldId id="261" r:id="rId13"/>
    <p:sldId id="262" r:id="rId14"/>
    <p:sldId id="263" r:id="rId15"/>
    <p:sldId id="264" r:id="rId16"/>
    <p:sldId id="265"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2/17/2015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2/17/2015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 II of Romeo and Juliet</a:t>
            </a:r>
            <a:br>
              <a:rPr lang="en-US" dirty="0" smtClean="0"/>
            </a:br>
            <a:r>
              <a:rPr lang="en-US" dirty="0" smtClean="0"/>
              <a:t>Study Guide Responses</a:t>
            </a:r>
            <a:endParaRPr lang="en-US" dirty="0"/>
          </a:p>
        </p:txBody>
      </p:sp>
      <p:sp>
        <p:nvSpPr>
          <p:cNvPr id="3" name="Subtitle 2"/>
          <p:cNvSpPr>
            <a:spLocks noGrp="1"/>
          </p:cNvSpPr>
          <p:nvPr>
            <p:ph type="subTitle" idx="1"/>
          </p:nvPr>
        </p:nvSpPr>
        <p:spPr/>
        <p:txBody>
          <a:bodyPr/>
          <a:lstStyle/>
          <a:p>
            <a:r>
              <a:rPr lang="en-US" dirty="0" smtClean="0"/>
              <a:t>Mrs. Helton, English I</a:t>
            </a:r>
            <a:endParaRPr lang="en-US" dirty="0"/>
          </a:p>
        </p:txBody>
      </p:sp>
    </p:spTree>
    <p:extLst>
      <p:ext uri="{BB962C8B-B14F-4D97-AF65-F5344CB8AC3E}">
        <p14:creationId xmlns:p14="http://schemas.microsoft.com/office/powerpoint/2010/main" val="624651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2</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3200" dirty="0" smtClean="0"/>
              <a:t>Love, Cupid</a:t>
            </a:r>
          </a:p>
          <a:p>
            <a:pPr>
              <a:buFont typeface="+mj-lt"/>
              <a:buAutoNum type="arabicPeriod"/>
            </a:pPr>
            <a:r>
              <a:rPr lang="en-US" sz="3200" dirty="0" smtClean="0"/>
              <a:t>The sun, bright angel</a:t>
            </a:r>
          </a:p>
          <a:p>
            <a:pPr>
              <a:buFont typeface="+mj-lt"/>
              <a:buAutoNum type="arabicPeriod"/>
            </a:pPr>
            <a:r>
              <a:rPr lang="en-US" sz="3200" dirty="0" smtClean="0"/>
              <a:t>It is their last names that tie them to their families and the feud. If their names could somehow be different, they would be free of that burden and free to be in love.</a:t>
            </a:r>
            <a:endParaRPr lang="en-US" sz="3200" dirty="0"/>
          </a:p>
        </p:txBody>
      </p:sp>
    </p:spTree>
    <p:extLst>
      <p:ext uri="{BB962C8B-B14F-4D97-AF65-F5344CB8AC3E}">
        <p14:creationId xmlns:p14="http://schemas.microsoft.com/office/powerpoint/2010/main" val="609933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2</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200" dirty="0" smtClean="0"/>
              <a:t>4. Questions are redundant: The audience already knows that the family hatred will be contributing to their death. It foreshadows that his life will be ended from a cause stemming from the feud/hatred.</a:t>
            </a:r>
          </a:p>
          <a:p>
            <a:pPr marL="0" indent="0">
              <a:buNone/>
            </a:pPr>
            <a:r>
              <a:rPr lang="en-US" sz="3200" dirty="0" smtClean="0"/>
              <a:t>5. Nine (The Nurse meets Romeo at nine the next day and Romeo and Juliet will meet at the abbey.)		</a:t>
            </a:r>
          </a:p>
          <a:p>
            <a:pPr marL="0" indent="0">
              <a:buNone/>
            </a:pPr>
            <a:r>
              <a:rPr lang="en-US" sz="3200" dirty="0" smtClean="0"/>
              <a:t>6</a:t>
            </a:r>
            <a:r>
              <a:rPr lang="en-US" sz="3200" dirty="0"/>
              <a:t>. Their love leads to their death(s</a:t>
            </a:r>
            <a:r>
              <a:rPr lang="en-US" sz="3200" dirty="0" smtClean="0"/>
              <a:t>). 		7. Sweet sorrow		</a:t>
            </a:r>
          </a:p>
          <a:p>
            <a:pPr marL="0" indent="0">
              <a:buNone/>
            </a:pPr>
            <a:r>
              <a:rPr lang="en-US" sz="3200" dirty="0" smtClean="0"/>
              <a:t>8. depressed; in love, happy	9. Friar Laurence</a:t>
            </a:r>
            <a:endParaRPr lang="en-US" sz="3200" dirty="0"/>
          </a:p>
        </p:txBody>
      </p:sp>
    </p:spTree>
    <p:extLst>
      <p:ext uri="{BB962C8B-B14F-4D97-AF65-F5344CB8AC3E}">
        <p14:creationId xmlns:p14="http://schemas.microsoft.com/office/powerpoint/2010/main" val="221741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3</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800" dirty="0" smtClean="0"/>
              <a:t>Speech, character</a:t>
            </a:r>
          </a:p>
          <a:p>
            <a:pPr>
              <a:buFont typeface="+mj-lt"/>
              <a:buAutoNum type="arabicPeriod"/>
            </a:pPr>
            <a:r>
              <a:rPr lang="en-US" sz="2800" dirty="0" smtClean="0"/>
              <a:t>Plants/herbs/medicine; medicine to poison (also Earth to nature’s mother and nature’s tomb); vice/bad; virtue/good</a:t>
            </a:r>
          </a:p>
          <a:p>
            <a:pPr>
              <a:buFont typeface="+mj-lt"/>
              <a:buAutoNum type="arabicPeriod"/>
            </a:pPr>
            <a:r>
              <a:rPr lang="en-US" sz="2800" dirty="0" smtClean="0"/>
              <a:t>Romeo loves with his eyes (by appearance) and has changed his mind quickly; the Friar sees this as inconsistent and flighty. He doesn’t think it is genuine love.</a:t>
            </a:r>
          </a:p>
          <a:p>
            <a:pPr>
              <a:buFont typeface="+mj-lt"/>
              <a:buAutoNum type="arabicPeriod"/>
            </a:pPr>
            <a:r>
              <a:rPr lang="en-US" sz="2800" dirty="0" smtClean="0"/>
              <a:t>Marry, Juliet, love</a:t>
            </a:r>
          </a:p>
        </p:txBody>
      </p:sp>
    </p:spTree>
    <p:extLst>
      <p:ext uri="{BB962C8B-B14F-4D97-AF65-F5344CB8AC3E}">
        <p14:creationId xmlns:p14="http://schemas.microsoft.com/office/powerpoint/2010/main" val="4004150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3</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5. appearance/beauty/lust; they are inconsistent and flighty, and do not know what true love is</a:t>
            </a:r>
          </a:p>
          <a:p>
            <a:pPr marL="0" indent="0">
              <a:buNone/>
            </a:pPr>
            <a:r>
              <a:rPr lang="en-US" sz="3600" dirty="0" smtClean="0"/>
              <a:t>6. men, women</a:t>
            </a:r>
          </a:p>
          <a:p>
            <a:pPr marL="0" indent="0">
              <a:buNone/>
            </a:pPr>
            <a:r>
              <a:rPr lang="en-US" sz="3600" dirty="0" smtClean="0"/>
              <a:t>7. happy, feud, families, cares, love/marriage, death</a:t>
            </a:r>
            <a:endParaRPr lang="en-US" sz="3600" dirty="0"/>
          </a:p>
        </p:txBody>
      </p:sp>
    </p:spTree>
    <p:extLst>
      <p:ext uri="{BB962C8B-B14F-4D97-AF65-F5344CB8AC3E}">
        <p14:creationId xmlns:p14="http://schemas.microsoft.com/office/powerpoint/2010/main" val="1812992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4</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600" dirty="0" smtClean="0"/>
              <a:t>Tybalt, duel, fight, lovesick/heartbroken, Rosaline, fighter </a:t>
            </a:r>
          </a:p>
          <a:p>
            <a:pPr>
              <a:buFont typeface="+mj-lt"/>
              <a:buAutoNum type="arabicPeriod"/>
            </a:pPr>
            <a:r>
              <a:rPr lang="en-US" sz="2600" dirty="0" smtClean="0"/>
              <a:t>He’s all talk.</a:t>
            </a:r>
          </a:p>
          <a:p>
            <a:pPr>
              <a:buFont typeface="+mj-lt"/>
              <a:buAutoNum type="arabicPeriod"/>
            </a:pPr>
            <a:r>
              <a:rPr lang="en-US" sz="2600" dirty="0" smtClean="0"/>
              <a:t>Talkative/wordy/comical; He can be rude and insincere/sarcastic/disrespectful in his speech/actions, while she seems more heartfelt, caring, and genuine in her behavior.</a:t>
            </a:r>
          </a:p>
          <a:p>
            <a:pPr>
              <a:buFont typeface="+mj-lt"/>
              <a:buAutoNum type="arabicPeriod"/>
            </a:pPr>
            <a:r>
              <a:rPr lang="en-US" sz="2600" dirty="0" smtClean="0"/>
              <a:t>Abbey, rope ladder, climbing over the wall on their wedding night, confession, marriage/wedding</a:t>
            </a:r>
          </a:p>
          <a:p>
            <a:pPr>
              <a:buFont typeface="+mj-lt"/>
              <a:buAutoNum type="arabicPeriod"/>
            </a:pPr>
            <a:r>
              <a:rPr lang="en-US" sz="2600" dirty="0" smtClean="0"/>
              <a:t>Nurse, Friar</a:t>
            </a:r>
            <a:endParaRPr lang="en-US" sz="2600" dirty="0"/>
          </a:p>
        </p:txBody>
      </p:sp>
    </p:spTree>
    <p:extLst>
      <p:ext uri="{BB962C8B-B14F-4D97-AF65-F5344CB8AC3E}">
        <p14:creationId xmlns:p14="http://schemas.microsoft.com/office/powerpoint/2010/main" val="3387761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5</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3600" dirty="0" smtClean="0"/>
              <a:t>Tired, breath</a:t>
            </a:r>
            <a:endParaRPr lang="en-US" sz="3600" dirty="0"/>
          </a:p>
        </p:txBody>
      </p:sp>
    </p:spTree>
    <p:extLst>
      <p:ext uri="{BB962C8B-B14F-4D97-AF65-F5344CB8AC3E}">
        <p14:creationId xmlns:p14="http://schemas.microsoft.com/office/powerpoint/2010/main" val="3969815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6</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3200" dirty="0" smtClean="0"/>
              <a:t>Right</a:t>
            </a:r>
          </a:p>
          <a:p>
            <a:pPr>
              <a:buFont typeface="+mj-lt"/>
              <a:buAutoNum type="arabicPeriod"/>
            </a:pPr>
            <a:r>
              <a:rPr lang="en-US" sz="3200" dirty="0" smtClean="0"/>
              <a:t>Their coming together in love is part of sealing their already deadly/doomed fate.</a:t>
            </a:r>
          </a:p>
          <a:p>
            <a:pPr>
              <a:buFont typeface="+mj-lt"/>
              <a:buAutoNum type="arabicPeriod"/>
            </a:pPr>
            <a:r>
              <a:rPr lang="en-US" sz="3200" dirty="0" smtClean="0"/>
              <a:t>As fast and chaotic as it has begun is as fast and as violent as it will end.</a:t>
            </a:r>
          </a:p>
          <a:p>
            <a:pPr>
              <a:buFont typeface="+mj-lt"/>
              <a:buAutoNum type="arabicPeriod"/>
            </a:pPr>
            <a:r>
              <a:rPr lang="en-US" sz="3200" dirty="0" smtClean="0"/>
              <a:t>He is concerned that it is rushed and will have troubling consequences; however, he hopes it causes the feud to end/mend the rift. </a:t>
            </a:r>
            <a:endParaRPr lang="en-US" sz="3200" dirty="0"/>
          </a:p>
        </p:txBody>
      </p:sp>
    </p:spTree>
    <p:extLst>
      <p:ext uri="{BB962C8B-B14F-4D97-AF65-F5344CB8AC3E}">
        <p14:creationId xmlns:p14="http://schemas.microsoft.com/office/powerpoint/2010/main" val="737340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should you know?</a:t>
            </a:r>
            <a:endParaRPr lang="en-US" dirty="0"/>
          </a:p>
        </p:txBody>
      </p:sp>
      <p:sp>
        <p:nvSpPr>
          <p:cNvPr id="3" name="Content Placeholder 2"/>
          <p:cNvSpPr>
            <a:spLocks noGrp="1"/>
          </p:cNvSpPr>
          <p:nvPr>
            <p:ph idx="1"/>
          </p:nvPr>
        </p:nvSpPr>
        <p:spPr/>
        <p:txBody>
          <a:bodyPr>
            <a:normAutofit/>
          </a:bodyPr>
          <a:lstStyle/>
          <a:p>
            <a:r>
              <a:rPr lang="en-US" sz="3200" dirty="0" smtClean="0"/>
              <a:t>Your quiz will be on Wednesday.</a:t>
            </a:r>
          </a:p>
          <a:p>
            <a:r>
              <a:rPr lang="en-US" sz="3200" dirty="0" smtClean="0"/>
              <a:t>There will be multiple choice and true/false questions on there; FALSE answers will need to be CORRECTED!</a:t>
            </a:r>
            <a:endParaRPr lang="en-US" sz="3200" dirty="0"/>
          </a:p>
        </p:txBody>
      </p:sp>
    </p:spTree>
    <p:extLst>
      <p:ext uri="{BB962C8B-B14F-4D97-AF65-F5344CB8AC3E}">
        <p14:creationId xmlns:p14="http://schemas.microsoft.com/office/powerpoint/2010/main" val="2816729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should you know?</a:t>
            </a:r>
            <a:endParaRPr lang="en-US" dirty="0"/>
          </a:p>
        </p:txBody>
      </p:sp>
      <p:sp>
        <p:nvSpPr>
          <p:cNvPr id="3" name="Content Placeholder 2"/>
          <p:cNvSpPr>
            <a:spLocks noGrp="1"/>
          </p:cNvSpPr>
          <p:nvPr>
            <p:ph idx="1"/>
          </p:nvPr>
        </p:nvSpPr>
        <p:spPr/>
        <p:txBody>
          <a:bodyPr>
            <a:normAutofit/>
          </a:bodyPr>
          <a:lstStyle/>
          <a:p>
            <a:r>
              <a:rPr lang="en-US" sz="2800" dirty="0" smtClean="0"/>
              <a:t>Is Juliet aware that Romeo is at her balcony the entire time?</a:t>
            </a:r>
          </a:p>
          <a:p>
            <a:r>
              <a:rPr lang="en-US" sz="2800" dirty="0" smtClean="0"/>
              <a:t>Does Juliet recognize that it is Romeo instantly?</a:t>
            </a:r>
          </a:p>
          <a:p>
            <a:r>
              <a:rPr lang="en-US" sz="2800" dirty="0" smtClean="0"/>
              <a:t>Does Romeo care if her family finds him there?</a:t>
            </a:r>
          </a:p>
          <a:p>
            <a:r>
              <a:rPr lang="en-US" sz="2800" dirty="0" smtClean="0"/>
              <a:t>Who thinks their love has arisen suddenly?</a:t>
            </a:r>
          </a:p>
          <a:p>
            <a:r>
              <a:rPr lang="en-US" sz="2800" dirty="0" smtClean="0"/>
              <a:t>Who suggests marriage first?</a:t>
            </a:r>
            <a:endParaRPr lang="en-US" sz="2800" dirty="0"/>
          </a:p>
        </p:txBody>
      </p:sp>
    </p:spTree>
    <p:extLst>
      <p:ext uri="{BB962C8B-B14F-4D97-AF65-F5344CB8AC3E}">
        <p14:creationId xmlns:p14="http://schemas.microsoft.com/office/powerpoint/2010/main" val="1014959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should you know?</a:t>
            </a:r>
            <a:endParaRPr lang="en-US" dirty="0"/>
          </a:p>
        </p:txBody>
      </p:sp>
      <p:sp>
        <p:nvSpPr>
          <p:cNvPr id="3" name="Content Placeholder 2"/>
          <p:cNvSpPr>
            <a:spLocks noGrp="1"/>
          </p:cNvSpPr>
          <p:nvPr>
            <p:ph idx="1"/>
          </p:nvPr>
        </p:nvSpPr>
        <p:spPr/>
        <p:txBody>
          <a:bodyPr>
            <a:noAutofit/>
          </a:bodyPr>
          <a:lstStyle/>
          <a:p>
            <a:r>
              <a:rPr lang="en-US" sz="2800" dirty="0" smtClean="0"/>
              <a:t>Who makes fun of the Nurse when she first arrives? Name all the characters</a:t>
            </a:r>
            <a:r>
              <a:rPr lang="en-US" sz="2800" dirty="0" smtClean="0"/>
              <a:t>. ***Romeo, Benvolio, Mercutio</a:t>
            </a:r>
            <a:endParaRPr lang="en-US" sz="2800" dirty="0" smtClean="0"/>
          </a:p>
          <a:p>
            <a:r>
              <a:rPr lang="en-US" sz="2800" dirty="0" smtClean="0"/>
              <a:t>How does the Nurse respond to Mercutio</a:t>
            </a:r>
            <a:r>
              <a:rPr lang="en-US" sz="2800" dirty="0" smtClean="0"/>
              <a:t>? ***</a:t>
            </a:r>
            <a:r>
              <a:rPr lang="en-US" sz="2800" smtClean="0"/>
              <a:t>Fighting words</a:t>
            </a:r>
            <a:endParaRPr lang="en-US" sz="2800" dirty="0" smtClean="0"/>
          </a:p>
          <a:p>
            <a:r>
              <a:rPr lang="en-US" sz="2800" dirty="0" smtClean="0"/>
              <a:t>Does the Nurse trust Romeo? What does she tell him, specifically?</a:t>
            </a:r>
          </a:p>
          <a:p>
            <a:r>
              <a:rPr lang="en-US" sz="2800" dirty="0" smtClean="0"/>
              <a:t>Is Romeo aware of Juliet’s other suitor at this point? </a:t>
            </a:r>
          </a:p>
          <a:p>
            <a:r>
              <a:rPr lang="en-US" sz="2800" dirty="0" smtClean="0"/>
              <a:t>What does the Nurse tell Juliet about Romeo?</a:t>
            </a:r>
            <a:endParaRPr lang="en-US" sz="2800" dirty="0"/>
          </a:p>
        </p:txBody>
      </p:sp>
    </p:spTree>
    <p:extLst>
      <p:ext uri="{BB962C8B-B14F-4D97-AF65-F5344CB8AC3E}">
        <p14:creationId xmlns:p14="http://schemas.microsoft.com/office/powerpoint/2010/main" val="3668758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Two Questions (from previous day)</a:t>
            </a:r>
            <a:br>
              <a:rPr lang="en-US" dirty="0" smtClean="0"/>
            </a:br>
            <a:r>
              <a:rPr lang="en-US" dirty="0" smtClean="0"/>
              <a:t>Scene 1</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3600" dirty="0" smtClean="0"/>
              <a:t>Scene 1 takes place immediately after the Capulet’s party is over in </a:t>
            </a:r>
            <a:r>
              <a:rPr lang="en-US" sz="3600" smtClean="0"/>
              <a:t>Capulet’s orchard.</a:t>
            </a:r>
            <a:endParaRPr lang="en-US" sz="3600" dirty="0" smtClean="0"/>
          </a:p>
          <a:p>
            <a:pPr>
              <a:buFont typeface="+mj-lt"/>
              <a:buAutoNum type="arabicPeriod"/>
            </a:pPr>
            <a:r>
              <a:rPr lang="en-US" sz="3600" dirty="0" smtClean="0"/>
              <a:t>Benvolio and Mercutio have not learned that Romeo is in love with Juliet now—not Rosaline.</a:t>
            </a:r>
            <a:endParaRPr lang="en-US" sz="3600" dirty="0"/>
          </a:p>
        </p:txBody>
      </p:sp>
    </p:spTree>
    <p:extLst>
      <p:ext uri="{BB962C8B-B14F-4D97-AF65-F5344CB8AC3E}">
        <p14:creationId xmlns:p14="http://schemas.microsoft.com/office/powerpoint/2010/main" val="924799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should you know?</a:t>
            </a:r>
            <a:endParaRPr lang="en-US" dirty="0"/>
          </a:p>
        </p:txBody>
      </p:sp>
      <p:sp>
        <p:nvSpPr>
          <p:cNvPr id="3" name="Content Placeholder 2"/>
          <p:cNvSpPr>
            <a:spLocks noGrp="1"/>
          </p:cNvSpPr>
          <p:nvPr>
            <p:ph idx="1"/>
          </p:nvPr>
        </p:nvSpPr>
        <p:spPr/>
        <p:txBody>
          <a:bodyPr>
            <a:normAutofit/>
          </a:bodyPr>
          <a:lstStyle/>
          <a:p>
            <a:r>
              <a:rPr lang="en-US" sz="2400" dirty="0" smtClean="0"/>
              <a:t>How does Friar Laurence advise Romeo to love Juliet?</a:t>
            </a:r>
          </a:p>
          <a:p>
            <a:r>
              <a:rPr lang="en-US" sz="2400" dirty="0" smtClean="0"/>
              <a:t>What does Friar Laurence notice about Romeo when he arrives to see him?</a:t>
            </a:r>
          </a:p>
          <a:p>
            <a:r>
              <a:rPr lang="en-US" sz="2400" dirty="0" smtClean="0"/>
              <a:t>Who has Romeo told about being in love with Juliet?</a:t>
            </a:r>
          </a:p>
          <a:p>
            <a:r>
              <a:rPr lang="en-US" sz="2400" dirty="0" smtClean="0"/>
              <a:t>What is a soliloquy? Where do we see one in Act II?</a:t>
            </a:r>
          </a:p>
          <a:p>
            <a:r>
              <a:rPr lang="en-US" sz="2400" dirty="0" smtClean="0"/>
              <a:t>Where would you place this act on the plot triangle/diagram?</a:t>
            </a:r>
            <a:endParaRPr lang="en-US" sz="2400" dirty="0"/>
          </a:p>
        </p:txBody>
      </p:sp>
    </p:spTree>
    <p:extLst>
      <p:ext uri="{BB962C8B-B14F-4D97-AF65-F5344CB8AC3E}">
        <p14:creationId xmlns:p14="http://schemas.microsoft.com/office/powerpoint/2010/main" val="3893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2</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800" dirty="0" smtClean="0"/>
              <a:t>Romeo compares Juliet to the sun.</a:t>
            </a:r>
          </a:p>
          <a:p>
            <a:pPr>
              <a:buFont typeface="+mj-lt"/>
              <a:buAutoNum type="arabicPeriod"/>
            </a:pPr>
            <a:r>
              <a:rPr lang="en-US" sz="2800" dirty="0" smtClean="0"/>
              <a:t>Juliet wishes that Romeo would refuse/give up his (family) name (Montague)—or that he would profess he loves her (then she would give up her own name, Capulet).</a:t>
            </a:r>
          </a:p>
          <a:p>
            <a:pPr>
              <a:buFont typeface="+mj-lt"/>
              <a:buAutoNum type="arabicPeriod"/>
            </a:pPr>
            <a:r>
              <a:rPr lang="en-US" sz="2800" dirty="0" smtClean="0"/>
              <a:t>She doesn’t want to swear by the moon because it is inconstant/always changing.</a:t>
            </a:r>
          </a:p>
          <a:p>
            <a:pPr>
              <a:buFont typeface="+mj-lt"/>
              <a:buAutoNum type="arabicPeriod"/>
            </a:pPr>
            <a:r>
              <a:rPr lang="en-US" sz="2800" dirty="0" smtClean="0"/>
              <a:t>She will send a messenger to him at nine the next day to confirm plans for marriage. They will meet at the abbey/Friar’s.</a:t>
            </a:r>
            <a:endParaRPr lang="en-US" sz="2800" dirty="0"/>
          </a:p>
        </p:txBody>
      </p:sp>
    </p:spTree>
    <p:extLst>
      <p:ext uri="{BB962C8B-B14F-4D97-AF65-F5344CB8AC3E}">
        <p14:creationId xmlns:p14="http://schemas.microsoft.com/office/powerpoint/2010/main" val="165452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3</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3200" dirty="0" smtClean="0"/>
              <a:t>The friar is collecting herbs/medicines and it foreshadows how bad and good can be carried in the same thing. Life and death both come from the earth, he notes, and death will come in this case from a life-giving union (marriage).</a:t>
            </a:r>
          </a:p>
          <a:p>
            <a:pPr>
              <a:buFont typeface="+mj-lt"/>
              <a:buAutoNum type="arabicPeriod"/>
            </a:pPr>
            <a:r>
              <a:rPr lang="en-US" sz="3200" dirty="0" smtClean="0"/>
              <a:t>Romeo wants the Friar to marry him and Juliet.</a:t>
            </a:r>
          </a:p>
          <a:p>
            <a:pPr>
              <a:buFont typeface="+mj-lt"/>
              <a:buAutoNum type="arabicPeriod"/>
            </a:pPr>
            <a:r>
              <a:rPr lang="en-US" sz="3200" dirty="0" smtClean="0"/>
              <a:t>The Friar hopes the marriage will somehow end the family feud.</a:t>
            </a:r>
            <a:endParaRPr lang="en-US" sz="3200" dirty="0"/>
          </a:p>
        </p:txBody>
      </p:sp>
    </p:spTree>
    <p:extLst>
      <p:ext uri="{BB962C8B-B14F-4D97-AF65-F5344CB8AC3E}">
        <p14:creationId xmlns:p14="http://schemas.microsoft.com/office/powerpoint/2010/main" val="2803422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4</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400" dirty="0" smtClean="0"/>
              <a:t>Mercutio and Benvolio assume Romeo is still out pining over Rosaline.</a:t>
            </a:r>
          </a:p>
          <a:p>
            <a:pPr>
              <a:buFont typeface="+mj-lt"/>
              <a:buAutoNum type="arabicPeriod"/>
            </a:pPr>
            <a:r>
              <a:rPr lang="en-US" sz="2400" dirty="0" smtClean="0"/>
              <a:t>The alliteration refers to Cupid’s arrow. </a:t>
            </a:r>
          </a:p>
          <a:p>
            <a:pPr>
              <a:buFont typeface="+mj-lt"/>
              <a:buAutoNum type="arabicPeriod"/>
            </a:pPr>
            <a:r>
              <a:rPr lang="en-US" sz="2400" dirty="0" smtClean="0"/>
              <a:t>Tybalt wants to challenge Romeo to a duel.</a:t>
            </a:r>
          </a:p>
          <a:p>
            <a:pPr>
              <a:buFont typeface="+mj-lt"/>
              <a:buAutoNum type="arabicPeriod"/>
            </a:pPr>
            <a:r>
              <a:rPr lang="en-US" sz="2400" dirty="0" smtClean="0"/>
              <a:t>He is skilled in fighting (trained). (There are other literary allusions here, though.)</a:t>
            </a:r>
          </a:p>
          <a:p>
            <a:pPr>
              <a:buFont typeface="+mj-lt"/>
              <a:buAutoNum type="arabicPeriod"/>
            </a:pPr>
            <a:r>
              <a:rPr lang="en-US" sz="2400" dirty="0" smtClean="0"/>
              <a:t>Romeo sends word of their impending marriage ceremony to Juliet through the Nurse.</a:t>
            </a:r>
            <a:endParaRPr lang="en-US" sz="2400" dirty="0"/>
          </a:p>
        </p:txBody>
      </p:sp>
    </p:spTree>
    <p:extLst>
      <p:ext uri="{BB962C8B-B14F-4D97-AF65-F5344CB8AC3E}">
        <p14:creationId xmlns:p14="http://schemas.microsoft.com/office/powerpoint/2010/main" val="2150806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5</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3200" dirty="0" smtClean="0"/>
              <a:t>The Nurse is to bring a rope ladder for Romeo to get to Juliet’s room.</a:t>
            </a:r>
          </a:p>
        </p:txBody>
      </p:sp>
    </p:spTree>
    <p:extLst>
      <p:ext uri="{BB962C8B-B14F-4D97-AF65-F5344CB8AC3E}">
        <p14:creationId xmlns:p14="http://schemas.microsoft.com/office/powerpoint/2010/main" val="4030965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6</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800" dirty="0" smtClean="0"/>
              <a:t>Friar Laurence’s first two lines can be considered a prayer.</a:t>
            </a:r>
          </a:p>
          <a:p>
            <a:pPr>
              <a:buFont typeface="+mj-lt"/>
              <a:buAutoNum type="arabicPeriod"/>
            </a:pPr>
            <a:r>
              <a:rPr lang="en-US" sz="2800" dirty="0" smtClean="0"/>
              <a:t>Death can do what it will—to behold Juliet and exchange vows will be enough joy and life for him that, if he were to perish immediately after, it would have been worth it.</a:t>
            </a:r>
          </a:p>
          <a:p>
            <a:pPr>
              <a:buFont typeface="+mj-lt"/>
              <a:buAutoNum type="arabicPeriod"/>
            </a:pPr>
            <a:r>
              <a:rPr lang="en-US" sz="2800" dirty="0" smtClean="0"/>
              <a:t>Friar Laurence warns them that these sudden delights have equally quick, and tumultuous/violent endings.</a:t>
            </a:r>
          </a:p>
          <a:p>
            <a:pPr>
              <a:buFont typeface="+mj-lt"/>
              <a:buAutoNum type="arabicPeriod"/>
            </a:pPr>
            <a:r>
              <a:rPr lang="en-US" sz="2800" dirty="0" smtClean="0"/>
              <a:t>Scene 6 ends with the couple about to be married.</a:t>
            </a:r>
            <a:endParaRPr lang="en-US" sz="2800" dirty="0"/>
          </a:p>
        </p:txBody>
      </p:sp>
    </p:spTree>
    <p:extLst>
      <p:ext uri="{BB962C8B-B14F-4D97-AF65-F5344CB8AC3E}">
        <p14:creationId xmlns:p14="http://schemas.microsoft.com/office/powerpoint/2010/main" val="428038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Fill-in Packet Questions</a:t>
            </a:r>
            <a:br>
              <a:rPr lang="en-US" dirty="0" smtClean="0"/>
            </a:br>
            <a:r>
              <a:rPr lang="en-US" dirty="0" smtClean="0"/>
              <a:t>Chorus:</a:t>
            </a:r>
            <a:endParaRPr lang="en-US" dirty="0"/>
          </a:p>
        </p:txBody>
      </p:sp>
      <p:sp>
        <p:nvSpPr>
          <p:cNvPr id="3" name="Content Placeholder 2"/>
          <p:cNvSpPr>
            <a:spLocks noGrp="1"/>
          </p:cNvSpPr>
          <p:nvPr>
            <p:ph idx="1"/>
          </p:nvPr>
        </p:nvSpPr>
        <p:spPr/>
        <p:txBody>
          <a:bodyPr>
            <a:normAutofit/>
          </a:bodyPr>
          <a:lstStyle/>
          <a:p>
            <a:r>
              <a:rPr lang="en-US" sz="4800" dirty="0" smtClean="0"/>
              <a:t>Rosaline</a:t>
            </a:r>
          </a:p>
          <a:p>
            <a:r>
              <a:rPr lang="en-US" sz="4800" dirty="0" smtClean="0"/>
              <a:t>Love</a:t>
            </a:r>
          </a:p>
          <a:p>
            <a:pPr marL="0" indent="0">
              <a:buNone/>
            </a:pPr>
            <a:endParaRPr lang="en-US" sz="4800" dirty="0"/>
          </a:p>
        </p:txBody>
      </p:sp>
    </p:spTree>
    <p:extLst>
      <p:ext uri="{BB962C8B-B14F-4D97-AF65-F5344CB8AC3E}">
        <p14:creationId xmlns:p14="http://schemas.microsoft.com/office/powerpoint/2010/main" val="667090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1</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4000" dirty="0" smtClean="0"/>
              <a:t>Benvolio, Mercutio, Juliet</a:t>
            </a:r>
          </a:p>
          <a:p>
            <a:pPr>
              <a:buFont typeface="+mj-lt"/>
              <a:buAutoNum type="arabicPeriod"/>
            </a:pPr>
            <a:r>
              <a:rPr lang="en-US" sz="4000" dirty="0" smtClean="0"/>
              <a:t>Benvolio, Mercutio, Rosaline</a:t>
            </a:r>
          </a:p>
          <a:p>
            <a:pPr>
              <a:buFont typeface="+mj-lt"/>
              <a:buAutoNum type="arabicPeriod"/>
            </a:pPr>
            <a:r>
              <a:rPr lang="en-US" sz="4000" dirty="0" smtClean="0"/>
              <a:t>Faults, beauty/fate</a:t>
            </a:r>
          </a:p>
          <a:p>
            <a:pPr marL="0" indent="0">
              <a:buNone/>
            </a:pPr>
            <a:endParaRPr lang="en-US" sz="4000" dirty="0"/>
          </a:p>
        </p:txBody>
      </p:sp>
    </p:spTree>
    <p:extLst>
      <p:ext uri="{BB962C8B-B14F-4D97-AF65-F5344CB8AC3E}">
        <p14:creationId xmlns:p14="http://schemas.microsoft.com/office/powerpoint/2010/main" val="1696390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419</TotalTime>
  <Words>942</Words>
  <Application>Microsoft Office PowerPoint</Application>
  <PresentationFormat>Widescreen</PresentationFormat>
  <Paragraphs>86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2</vt:lpstr>
      <vt:lpstr>Quotable</vt:lpstr>
      <vt:lpstr>Act II of Romeo and Juliet Study Guide Responses</vt:lpstr>
      <vt:lpstr>Act Two Questions (from previous day) Scene 1</vt:lpstr>
      <vt:lpstr>Scene 2</vt:lpstr>
      <vt:lpstr>Scene 3</vt:lpstr>
      <vt:lpstr>Scene 4</vt:lpstr>
      <vt:lpstr>Scene 5</vt:lpstr>
      <vt:lpstr>Scene 6</vt:lpstr>
      <vt:lpstr>Act II Fill-in Packet Questions Chorus:</vt:lpstr>
      <vt:lpstr>Scene 1</vt:lpstr>
      <vt:lpstr>Scene 2</vt:lpstr>
      <vt:lpstr>Scene 2</vt:lpstr>
      <vt:lpstr>Scene 3</vt:lpstr>
      <vt:lpstr>Scene 3</vt:lpstr>
      <vt:lpstr>Scene 4</vt:lpstr>
      <vt:lpstr>Scene 5</vt:lpstr>
      <vt:lpstr>Scene 6</vt:lpstr>
      <vt:lpstr>What else should you know?</vt:lpstr>
      <vt:lpstr>What else should you know?</vt:lpstr>
      <vt:lpstr>What else should you know?</vt:lpstr>
      <vt:lpstr>What else should you know?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II of Romeo and Juliet Study Guide Answers</dc:title>
  <dc:creator>kgraham3</dc:creator>
  <cp:lastModifiedBy>kgraham3</cp:lastModifiedBy>
  <cp:revision>22</cp:revision>
  <dcterms:created xsi:type="dcterms:W3CDTF">2015-02-12T18:11:10Z</dcterms:created>
  <dcterms:modified xsi:type="dcterms:W3CDTF">2015-02-17T14:56:09Z</dcterms:modified>
</cp:coreProperties>
</file>