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5" r:id="rId4"/>
    <p:sldId id="266" r:id="rId5"/>
    <p:sldId id="261" r:id="rId6"/>
    <p:sldId id="263" r:id="rId7"/>
    <p:sldId id="264" r:id="rId8"/>
    <p:sldId id="259" r:id="rId9"/>
    <p:sldId id="257" r:id="rId10"/>
    <p:sldId id="258"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6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10/29/2014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10/29/2014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10/29/2014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10/29/2014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10/29/2014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10/29/2014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10/29/2014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oc.gov/exhibits/archives/coll.html" TargetMode="External"/><Relationship Id="rId2" Type="http://schemas.openxmlformats.org/officeDocument/2006/relationships/hyperlink" Target="http://www.loc.gov/exhibits/archives/gula.html" TargetMode="External"/><Relationship Id="rId1" Type="http://schemas.openxmlformats.org/officeDocument/2006/relationships/slideLayout" Target="../slideLayouts/slideLayout2.xml"/><Relationship Id="rId5" Type="http://schemas.openxmlformats.org/officeDocument/2006/relationships/hyperlink" Target="http://law2.umkc.edu/faculty/projects/ftrials/moscowpurge/moscowlinks.html" TargetMode="External"/><Relationship Id="rId4" Type="http://schemas.openxmlformats.org/officeDocument/2006/relationships/hyperlink" Target="http://www.history.com/topics/world-war-ii/german-soviet-nonaggression-pac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Animal Farm </a:t>
            </a:r>
            <a:r>
              <a:rPr lang="en-US" sz="6000" dirty="0" smtClean="0"/>
              <a:t>Historical Connections</a:t>
            </a:r>
            <a:endParaRPr lang="en-US" sz="6000" dirty="0"/>
          </a:p>
        </p:txBody>
      </p:sp>
      <p:sp>
        <p:nvSpPr>
          <p:cNvPr id="3" name="Subtitle 2"/>
          <p:cNvSpPr>
            <a:spLocks noGrp="1"/>
          </p:cNvSpPr>
          <p:nvPr>
            <p:ph type="subTitle" idx="1"/>
          </p:nvPr>
        </p:nvSpPr>
        <p:spPr/>
        <p:txBody>
          <a:bodyPr/>
          <a:lstStyle/>
          <a:p>
            <a:r>
              <a:rPr lang="en-US" dirty="0" smtClean="0"/>
              <a:t>Ms. Helton, English I</a:t>
            </a:r>
            <a:endParaRPr lang="en-US" dirty="0"/>
          </a:p>
        </p:txBody>
      </p:sp>
    </p:spTree>
    <p:extLst>
      <p:ext uri="{BB962C8B-B14F-4D97-AF65-F5344CB8AC3E}">
        <p14:creationId xmlns:p14="http://schemas.microsoft.com/office/powerpoint/2010/main" val="4059389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 </a:t>
            </a:r>
            <a:r>
              <a:rPr lang="en-US" u="sng" dirty="0" smtClean="0"/>
              <a:t>AF</a:t>
            </a:r>
            <a:r>
              <a:rPr lang="en-US" dirty="0" smtClean="0"/>
              <a:t>:</a:t>
            </a:r>
            <a:endParaRPr lang="en-US" dirty="0"/>
          </a:p>
        </p:txBody>
      </p:sp>
      <p:sp>
        <p:nvSpPr>
          <p:cNvPr id="3" name="Content Placeholder 2"/>
          <p:cNvSpPr>
            <a:spLocks noGrp="1"/>
          </p:cNvSpPr>
          <p:nvPr>
            <p:ph idx="1"/>
          </p:nvPr>
        </p:nvSpPr>
        <p:spPr/>
        <p:txBody>
          <a:bodyPr>
            <a:noAutofit/>
          </a:bodyPr>
          <a:lstStyle/>
          <a:p>
            <a:r>
              <a:rPr lang="en-US" sz="2400" dirty="0" smtClean="0"/>
              <a:t>In Animal Farm, the Battle of the Windmill overall stands for the Second World War. </a:t>
            </a:r>
            <a:endParaRPr lang="en-US" sz="2400" dirty="0"/>
          </a:p>
          <a:p>
            <a:r>
              <a:rPr lang="en-US" sz="2400" dirty="0" smtClean="0"/>
              <a:t>When Napoleon sells the timber to Frederick instead of Pilkington, it shows how the Soviet Union had switched sides from almost entering into an anti-German political alliance with Britain and France, to signing the nonaggression pact with Germany.</a:t>
            </a:r>
          </a:p>
          <a:p>
            <a:r>
              <a:rPr lang="en-US" sz="2400" dirty="0" smtClean="0"/>
              <a:t>Receiving the fake currency from Frederick shows how Hitler went back on his word; when the windmill is blown up, the Nazi invasion of the Soviet Union in 1941 is represented.</a:t>
            </a:r>
            <a:endParaRPr lang="en-US" sz="2400" dirty="0"/>
          </a:p>
        </p:txBody>
      </p:sp>
    </p:spTree>
    <p:extLst>
      <p:ext uri="{BB962C8B-B14F-4D97-AF65-F5344CB8AC3E}">
        <p14:creationId xmlns:p14="http://schemas.microsoft.com/office/powerpoint/2010/main" val="3807426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p:txBody>
          <a:bodyPr/>
          <a:lstStyle/>
          <a:p>
            <a:r>
              <a:rPr lang="en-US" dirty="0" smtClean="0"/>
              <a:t>Library of Congress (Gulag, Collectivization and Industrialization)</a:t>
            </a:r>
          </a:p>
          <a:p>
            <a:pPr lvl="1"/>
            <a:r>
              <a:rPr lang="en-US" dirty="0">
                <a:hlinkClick r:id="rId2"/>
              </a:rPr>
              <a:t>http://</a:t>
            </a:r>
            <a:r>
              <a:rPr lang="en-US" dirty="0" smtClean="0">
                <a:hlinkClick r:id="rId2"/>
              </a:rPr>
              <a:t>www.loc.gov/exhibits/archives/gula.html</a:t>
            </a:r>
            <a:endParaRPr lang="en-US" dirty="0" smtClean="0"/>
          </a:p>
          <a:p>
            <a:pPr lvl="1"/>
            <a:r>
              <a:rPr lang="en-US" dirty="0">
                <a:hlinkClick r:id="rId3"/>
              </a:rPr>
              <a:t>http://</a:t>
            </a:r>
            <a:r>
              <a:rPr lang="en-US" dirty="0" smtClean="0">
                <a:hlinkClick r:id="rId3"/>
              </a:rPr>
              <a:t>www.loc.gov/exhibits/archives/coll.html</a:t>
            </a:r>
            <a:endParaRPr lang="en-US" dirty="0" smtClean="0"/>
          </a:p>
          <a:p>
            <a:r>
              <a:rPr lang="en-US" dirty="0" smtClean="0"/>
              <a:t>The History Channel (German-Soviet Nonaggression Pact)</a:t>
            </a:r>
          </a:p>
          <a:p>
            <a:pPr lvl="1"/>
            <a:r>
              <a:rPr lang="en-US" dirty="0">
                <a:hlinkClick r:id="rId4"/>
              </a:rPr>
              <a:t>http://</a:t>
            </a:r>
            <a:r>
              <a:rPr lang="en-US" dirty="0" smtClean="0">
                <a:hlinkClick r:id="rId4"/>
              </a:rPr>
              <a:t>www.history.com/topics/world-war-ii/german-soviet-nonaggression-pact</a:t>
            </a:r>
            <a:endParaRPr lang="en-US" dirty="0" smtClean="0"/>
          </a:p>
          <a:p>
            <a:r>
              <a:rPr lang="en-US" dirty="0" smtClean="0"/>
              <a:t>Douglas O. Linder (The Moscow Purge Trials)</a:t>
            </a:r>
          </a:p>
          <a:p>
            <a:pPr lvl="1"/>
            <a:r>
              <a:rPr lang="en-US" dirty="0">
                <a:hlinkClick r:id="rId5"/>
              </a:rPr>
              <a:t>http://</a:t>
            </a:r>
            <a:r>
              <a:rPr lang="en-US" dirty="0" smtClean="0">
                <a:hlinkClick r:id="rId5"/>
              </a:rPr>
              <a:t>law2.umkc.edu/faculty/projects/ftrials/moscowpurge/moscowlinks.html</a:t>
            </a:r>
            <a:endParaRPr lang="en-US" dirty="0" smtClean="0"/>
          </a:p>
          <a:p>
            <a:pPr lvl="1"/>
            <a:endParaRPr lang="en-US" dirty="0"/>
          </a:p>
        </p:txBody>
      </p:sp>
    </p:spTree>
    <p:extLst>
      <p:ext uri="{BB962C8B-B14F-4D97-AF65-F5344CB8AC3E}">
        <p14:creationId xmlns:p14="http://schemas.microsoft.com/office/powerpoint/2010/main" val="641771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Collectivization and Industrialization: The Five Year Plans</a:t>
            </a:r>
            <a:endParaRPr lang="en-US" dirty="0"/>
          </a:p>
        </p:txBody>
      </p:sp>
      <p:sp>
        <p:nvSpPr>
          <p:cNvPr id="3" name="Content Placeholder 2"/>
          <p:cNvSpPr>
            <a:spLocks noGrp="1"/>
          </p:cNvSpPr>
          <p:nvPr>
            <p:ph idx="1"/>
          </p:nvPr>
        </p:nvSpPr>
        <p:spPr/>
        <p:txBody>
          <a:bodyPr>
            <a:noAutofit/>
          </a:bodyPr>
          <a:lstStyle/>
          <a:p>
            <a:r>
              <a:rPr lang="en-US" sz="2600" dirty="0" smtClean="0"/>
              <a:t>In the fall of 1927, Stalin set two major goals for Soviet domestic policy: rapid industrialization and collectivization of agriculture. Through this, he hoped to erase any traces of capitalism. </a:t>
            </a:r>
          </a:p>
          <a:p>
            <a:r>
              <a:rPr lang="en-US" sz="2600" dirty="0" smtClean="0"/>
              <a:t>The First Five Year Plan was adopted in 1928. Unrealistic goals such as a 250% increase in industrial development overall and a 330% expansion in heavy industry caused serious problems. Because investments were poured so much into heavy industry, there was a shortage of consumer goods (in AF: no paraffin oil, etc.).</a:t>
            </a:r>
            <a:endParaRPr lang="en-US" sz="2600" dirty="0"/>
          </a:p>
        </p:txBody>
      </p:sp>
    </p:spTree>
    <p:extLst>
      <p:ext uri="{BB962C8B-B14F-4D97-AF65-F5344CB8AC3E}">
        <p14:creationId xmlns:p14="http://schemas.microsoft.com/office/powerpoint/2010/main" val="683395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Collectivization and Industrialization: The Five Year Plans</a:t>
            </a:r>
          </a:p>
        </p:txBody>
      </p:sp>
      <p:sp>
        <p:nvSpPr>
          <p:cNvPr id="3" name="Content Placeholder 2"/>
          <p:cNvSpPr>
            <a:spLocks noGrp="1"/>
          </p:cNvSpPr>
          <p:nvPr>
            <p:ph idx="1"/>
          </p:nvPr>
        </p:nvSpPr>
        <p:spPr/>
        <p:txBody>
          <a:bodyPr>
            <a:noAutofit/>
          </a:bodyPr>
          <a:lstStyle/>
          <a:p>
            <a:r>
              <a:rPr lang="en-US" sz="2800" dirty="0" smtClean="0"/>
              <a:t>As for farming, it went from predominantly individual farms to a system of large state collective farms. The idea was that this would improve productivity and increase reserves of grain for feeding the growing labor forces.</a:t>
            </a:r>
          </a:p>
          <a:p>
            <a:r>
              <a:rPr lang="en-US" sz="2800" dirty="0" smtClean="0"/>
              <a:t>However, since many wealthier peasants were targeted by Stalin’s hostility (approximately five million were deported), and the other peasants were forced into collectivization, productivity was very much disrupted, and a famine resulted in 1932-1933.</a:t>
            </a:r>
            <a:endParaRPr lang="en-US" sz="2800" dirty="0"/>
          </a:p>
        </p:txBody>
      </p:sp>
    </p:spTree>
    <p:extLst>
      <p:ext uri="{BB962C8B-B14F-4D97-AF65-F5344CB8AC3E}">
        <p14:creationId xmlns:p14="http://schemas.microsoft.com/office/powerpoint/2010/main" val="787860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AF:</a:t>
            </a:r>
            <a:endParaRPr lang="en-US" dirty="0"/>
          </a:p>
        </p:txBody>
      </p:sp>
      <p:sp>
        <p:nvSpPr>
          <p:cNvPr id="3" name="Content Placeholder 2"/>
          <p:cNvSpPr>
            <a:spLocks noGrp="1"/>
          </p:cNvSpPr>
          <p:nvPr>
            <p:ph idx="1"/>
          </p:nvPr>
        </p:nvSpPr>
        <p:spPr/>
        <p:txBody>
          <a:bodyPr>
            <a:normAutofit/>
          </a:bodyPr>
          <a:lstStyle/>
          <a:p>
            <a:r>
              <a:rPr lang="en-US" sz="2800" dirty="0" smtClean="0"/>
              <a:t>Five Year </a:t>
            </a:r>
            <a:r>
              <a:rPr lang="en-US" sz="2800" dirty="0"/>
              <a:t>P</a:t>
            </a:r>
            <a:r>
              <a:rPr lang="en-US" sz="2800" dirty="0" smtClean="0"/>
              <a:t>lans/industrialization: Windmill</a:t>
            </a:r>
          </a:p>
          <a:p>
            <a:r>
              <a:rPr lang="en-US" sz="2800" dirty="0" smtClean="0"/>
              <a:t>Failure of first Five Year Plan is seen when windmill is destroyed in chapter 6.</a:t>
            </a:r>
          </a:p>
          <a:p>
            <a:r>
              <a:rPr lang="en-US" sz="2800" dirty="0" smtClean="0"/>
              <a:t>Famine is seen in chapter 7, when grain bins are filled with sand and then covered with grain on top.</a:t>
            </a:r>
            <a:endParaRPr lang="en-US" sz="2800" dirty="0"/>
          </a:p>
        </p:txBody>
      </p:sp>
    </p:spTree>
    <p:extLst>
      <p:ext uri="{BB962C8B-B14F-4D97-AF65-F5344CB8AC3E}">
        <p14:creationId xmlns:p14="http://schemas.microsoft.com/office/powerpoint/2010/main" val="4041207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Purge and </a:t>
            </a:r>
            <a:br>
              <a:rPr lang="en-US" dirty="0" smtClean="0"/>
            </a:br>
            <a:r>
              <a:rPr lang="en-US" dirty="0" smtClean="0"/>
              <a:t>the Moscow Trials </a:t>
            </a:r>
            <a:endParaRPr lang="en-US" dirty="0"/>
          </a:p>
        </p:txBody>
      </p:sp>
      <p:sp>
        <p:nvSpPr>
          <p:cNvPr id="3" name="Content Placeholder 2"/>
          <p:cNvSpPr>
            <a:spLocks noGrp="1"/>
          </p:cNvSpPr>
          <p:nvPr>
            <p:ph idx="1"/>
          </p:nvPr>
        </p:nvSpPr>
        <p:spPr/>
        <p:txBody>
          <a:bodyPr>
            <a:noAutofit/>
          </a:bodyPr>
          <a:lstStyle/>
          <a:p>
            <a:r>
              <a:rPr lang="en-US" sz="2800" dirty="0" smtClean="0"/>
              <a:t>The Moscow Trials were show trials that took place between 1936 and 1938. </a:t>
            </a:r>
          </a:p>
          <a:p>
            <a:r>
              <a:rPr lang="en-US" sz="2800" dirty="0" smtClean="0"/>
              <a:t>They are connected to the Great Purge (1934-1940), through which Stalin targeted those he considered enemies or threats to his power and leadership.</a:t>
            </a:r>
          </a:p>
          <a:p>
            <a:r>
              <a:rPr lang="en-US" sz="2800" dirty="0" smtClean="0"/>
              <a:t>The victims ranged from those within the Communist Party to peasants; anyone thought to be conspiring to sabotage his rule could be imprisoned or executed.</a:t>
            </a:r>
          </a:p>
        </p:txBody>
      </p:sp>
    </p:spTree>
    <p:extLst>
      <p:ext uri="{BB962C8B-B14F-4D97-AF65-F5344CB8AC3E}">
        <p14:creationId xmlns:p14="http://schemas.microsoft.com/office/powerpoint/2010/main" val="2540252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Great Purge and </a:t>
            </a:r>
            <a:br>
              <a:rPr lang="en-US" dirty="0"/>
            </a:br>
            <a:r>
              <a:rPr lang="en-US" dirty="0"/>
              <a:t>the Moscow Trials </a:t>
            </a:r>
          </a:p>
        </p:txBody>
      </p:sp>
      <p:sp>
        <p:nvSpPr>
          <p:cNvPr id="3" name="Content Placeholder 2"/>
          <p:cNvSpPr>
            <a:spLocks noGrp="1"/>
          </p:cNvSpPr>
          <p:nvPr>
            <p:ph idx="1"/>
          </p:nvPr>
        </p:nvSpPr>
        <p:spPr/>
        <p:txBody>
          <a:bodyPr>
            <a:noAutofit/>
          </a:bodyPr>
          <a:lstStyle/>
          <a:p>
            <a:r>
              <a:rPr lang="en-US" sz="2800" dirty="0"/>
              <a:t>The show trials served to incite fear in the public and </a:t>
            </a:r>
            <a:r>
              <a:rPr lang="en-US" sz="2800" dirty="0" smtClean="0"/>
              <a:t>solidify </a:t>
            </a:r>
            <a:r>
              <a:rPr lang="en-US" sz="2800" dirty="0"/>
              <a:t>Stalin’s total control of the state.</a:t>
            </a:r>
          </a:p>
          <a:p>
            <a:r>
              <a:rPr lang="en-US" sz="2800" dirty="0"/>
              <a:t>Those accused of conspiratorial crimes would often be executed after giving confessions. </a:t>
            </a:r>
          </a:p>
          <a:p>
            <a:r>
              <a:rPr lang="en-US" sz="2800" dirty="0" smtClean="0"/>
              <a:t>While at the time the confessions appeared freely given, it is now known that great torture (psychological and physical) and even threats to other family members caused people to capitulate and confess to things they did not actually do. </a:t>
            </a:r>
            <a:endParaRPr lang="en-US" sz="2800" dirty="0"/>
          </a:p>
        </p:txBody>
      </p:sp>
    </p:spTree>
    <p:extLst>
      <p:ext uri="{BB962C8B-B14F-4D97-AF65-F5344CB8AC3E}">
        <p14:creationId xmlns:p14="http://schemas.microsoft.com/office/powerpoint/2010/main" val="2736240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Connections to AF</a:t>
            </a:r>
            <a:endParaRPr lang="en-US" dirty="0"/>
          </a:p>
        </p:txBody>
      </p:sp>
      <p:sp>
        <p:nvSpPr>
          <p:cNvPr id="3" name="Content Placeholder 2"/>
          <p:cNvSpPr>
            <a:spLocks noGrp="1"/>
          </p:cNvSpPr>
          <p:nvPr>
            <p:ph idx="1"/>
          </p:nvPr>
        </p:nvSpPr>
        <p:spPr/>
        <p:txBody>
          <a:bodyPr>
            <a:noAutofit/>
          </a:bodyPr>
          <a:lstStyle/>
          <a:p>
            <a:r>
              <a:rPr lang="en-US" sz="2200" dirty="0" smtClean="0"/>
              <a:t>Napoleon too wanted total control of Animal Farm, and his foibles as a leader were enough to </a:t>
            </a:r>
            <a:r>
              <a:rPr lang="en-US" sz="2200" dirty="0" smtClean="0"/>
              <a:t>require propaganda and force to smooth over any discrepancies between the origin of Animalism and what it had been degraded to during his time of control. </a:t>
            </a:r>
          </a:p>
          <a:p>
            <a:r>
              <a:rPr lang="en-US" sz="2200" dirty="0" smtClean="0"/>
              <a:t>The punishment of the hens and the killing of the young pigs (in addition to the attack on Boxer) represents the Purge in Soviet history. </a:t>
            </a:r>
          </a:p>
          <a:p>
            <a:pPr lvl="1"/>
            <a:r>
              <a:rPr lang="en-US" sz="2200" dirty="0" smtClean="0"/>
              <a:t>The pigs represent Communist party members who did not agree totally with Stalin, and were therefore punished. </a:t>
            </a:r>
          </a:p>
          <a:p>
            <a:pPr lvl="1"/>
            <a:r>
              <a:rPr lang="en-US" sz="2200" dirty="0" smtClean="0"/>
              <a:t>When the other animals confess to Snowball causing them to do things, it represents the Show Trials. </a:t>
            </a:r>
            <a:endParaRPr lang="en-US" sz="2200" dirty="0"/>
          </a:p>
        </p:txBody>
      </p:sp>
    </p:spTree>
    <p:extLst>
      <p:ext uri="{BB962C8B-B14F-4D97-AF65-F5344CB8AC3E}">
        <p14:creationId xmlns:p14="http://schemas.microsoft.com/office/powerpoint/2010/main" val="2624748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Gulag</a:t>
            </a:r>
            <a:endParaRPr lang="en-US" dirty="0"/>
          </a:p>
        </p:txBody>
      </p:sp>
      <p:sp>
        <p:nvSpPr>
          <p:cNvPr id="3" name="Content Placeholder 2"/>
          <p:cNvSpPr>
            <a:spLocks noGrp="1"/>
          </p:cNvSpPr>
          <p:nvPr>
            <p:ph idx="1"/>
          </p:nvPr>
        </p:nvSpPr>
        <p:spPr/>
        <p:txBody>
          <a:bodyPr>
            <a:noAutofit/>
          </a:bodyPr>
          <a:lstStyle/>
          <a:p>
            <a:r>
              <a:rPr lang="en-US" sz="2200" dirty="0" smtClean="0"/>
              <a:t>These forced labor camps were first established in 1919. </a:t>
            </a:r>
          </a:p>
          <a:p>
            <a:r>
              <a:rPr lang="en-US" sz="2200" dirty="0" smtClean="0"/>
              <a:t>By 1934, there were several MILLION inmates. </a:t>
            </a:r>
          </a:p>
          <a:p>
            <a:r>
              <a:rPr lang="en-US" sz="2200" dirty="0" smtClean="0"/>
              <a:t>In addition to typical criminals, political and religious dissenters were also </a:t>
            </a:r>
            <a:r>
              <a:rPr lang="en-US" sz="2200" dirty="0" smtClean="0"/>
              <a:t>included in the prisoner population. </a:t>
            </a:r>
          </a:p>
          <a:p>
            <a:r>
              <a:rPr lang="en-US" sz="2200" dirty="0" smtClean="0"/>
              <a:t>Those in the Gulag made significant contributions to the Soviet economy under Stalin because they were a strong labor force.</a:t>
            </a:r>
          </a:p>
          <a:p>
            <a:r>
              <a:rPr lang="en-US" sz="2200" dirty="0" smtClean="0"/>
              <a:t>Camp conditions, however, were very harsh. Inmates did not have enough food or clothing, and they were often physically abused by guards.</a:t>
            </a:r>
          </a:p>
          <a:p>
            <a:r>
              <a:rPr lang="en-US" sz="2200" dirty="0" smtClean="0"/>
              <a:t>The death rates from exhaustion and disease there were high.</a:t>
            </a:r>
            <a:endParaRPr lang="en-US" sz="2200" dirty="0"/>
          </a:p>
        </p:txBody>
      </p:sp>
    </p:spTree>
    <p:extLst>
      <p:ext uri="{BB962C8B-B14F-4D97-AF65-F5344CB8AC3E}">
        <p14:creationId xmlns:p14="http://schemas.microsoft.com/office/powerpoint/2010/main" val="3412865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German-Soviet </a:t>
            </a:r>
            <a:br>
              <a:rPr lang="en-US" dirty="0" smtClean="0"/>
            </a:br>
            <a:r>
              <a:rPr lang="en-US" dirty="0" smtClean="0"/>
              <a:t>Nonaggression Pact and WWII</a:t>
            </a:r>
            <a:endParaRPr lang="en-US" dirty="0"/>
          </a:p>
        </p:txBody>
      </p:sp>
      <p:sp>
        <p:nvSpPr>
          <p:cNvPr id="3" name="Content Placeholder 2"/>
          <p:cNvSpPr>
            <a:spLocks noGrp="1"/>
          </p:cNvSpPr>
          <p:nvPr>
            <p:ph idx="1"/>
          </p:nvPr>
        </p:nvSpPr>
        <p:spPr/>
        <p:txBody>
          <a:bodyPr>
            <a:noAutofit/>
          </a:bodyPr>
          <a:lstStyle/>
          <a:p>
            <a:r>
              <a:rPr lang="en-US" sz="2600" dirty="0" smtClean="0"/>
              <a:t>Signed August 23, 1939</a:t>
            </a:r>
          </a:p>
          <a:p>
            <a:r>
              <a:rPr lang="en-US" sz="2600" dirty="0" smtClean="0"/>
              <a:t>The countries surprisingly agreed to take no military action against each other for the next 10 years.</a:t>
            </a:r>
            <a:endParaRPr lang="en-US" sz="2600" dirty="0"/>
          </a:p>
          <a:p>
            <a:pPr lvl="1"/>
            <a:r>
              <a:rPr lang="en-US" sz="2600" dirty="0" smtClean="0"/>
              <a:t>They had been enemies before.</a:t>
            </a:r>
          </a:p>
          <a:p>
            <a:pPr lvl="1"/>
            <a:r>
              <a:rPr lang="en-US" sz="2600" dirty="0" smtClean="0"/>
              <a:t>As part of the deal, after Hitler conquered Poland, the Soviet Union would have acquired the eastern half of Poland, in addition to Lithuania, Estonia, and Latvia.</a:t>
            </a:r>
          </a:p>
          <a:p>
            <a:r>
              <a:rPr lang="en-US" sz="2600" dirty="0" smtClean="0"/>
              <a:t>The pact fell apart on June 22, 1941 when approximately 3 million Nazi forces invaded the Soviet Union.</a:t>
            </a:r>
          </a:p>
        </p:txBody>
      </p:sp>
    </p:spTree>
    <p:extLst>
      <p:ext uri="{BB962C8B-B14F-4D97-AF65-F5344CB8AC3E}">
        <p14:creationId xmlns:p14="http://schemas.microsoft.com/office/powerpoint/2010/main" val="29196915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482</TotalTime>
  <Words>830</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Animal Farm Historical Connections</vt:lpstr>
      <vt:lpstr>Collectivization and Industrialization: The Five Year Plans</vt:lpstr>
      <vt:lpstr>Collectivization and Industrialization: The Five Year Plans</vt:lpstr>
      <vt:lpstr>In AF:</vt:lpstr>
      <vt:lpstr>The Great Purge and  the Moscow Trials </vt:lpstr>
      <vt:lpstr>The Great Purge and  the Moscow Trials </vt:lpstr>
      <vt:lpstr>Connections to AF</vt:lpstr>
      <vt:lpstr>The Gulag</vt:lpstr>
      <vt:lpstr>German-Soviet  Nonaggression Pact and WWII</vt:lpstr>
      <vt:lpstr>Representation in AF:</vt:lpstr>
      <vt:lpstr>Credits: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Farm Historical Connections</dc:title>
  <dc:creator>kgraham3</dc:creator>
  <cp:lastModifiedBy>kgraham3</cp:lastModifiedBy>
  <cp:revision>11</cp:revision>
  <dcterms:created xsi:type="dcterms:W3CDTF">2014-10-28T20:30:13Z</dcterms:created>
  <dcterms:modified xsi:type="dcterms:W3CDTF">2014-10-29T21:00:24Z</dcterms:modified>
</cp:coreProperties>
</file>