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9/30/2015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“Cask” Notes: </a:t>
            </a:r>
            <a:br>
              <a:rPr lang="en-US" dirty="0" smtClean="0"/>
            </a:br>
            <a:r>
              <a:rPr lang="en-US" dirty="0" smtClean="0"/>
              <a:t>Additional Questions</a:t>
            </a:r>
            <a:endParaRPr lang="en-US" dirty="0"/>
          </a:p>
        </p:txBody>
      </p:sp>
      <p:sp>
        <p:nvSpPr>
          <p:cNvPr id="3" name="Subtitle 2"/>
          <p:cNvSpPr>
            <a:spLocks noGrp="1"/>
          </p:cNvSpPr>
          <p:nvPr>
            <p:ph type="subTitle" idx="1"/>
          </p:nvPr>
        </p:nvSpPr>
        <p:spPr/>
        <p:txBody>
          <a:bodyPr/>
          <a:lstStyle/>
          <a:p>
            <a:r>
              <a:rPr lang="en-US" dirty="0" smtClean="0"/>
              <a:t>Mrs. Helton’s English I</a:t>
            </a:r>
          </a:p>
          <a:p>
            <a:r>
              <a:rPr lang="en-US" dirty="0" smtClean="0"/>
              <a:t>30 September 2015</a:t>
            </a:r>
            <a:endParaRPr lang="en-US" dirty="0"/>
          </a:p>
        </p:txBody>
      </p:sp>
    </p:spTree>
    <p:extLst>
      <p:ext uri="{BB962C8B-B14F-4D97-AF65-F5344CB8AC3E}">
        <p14:creationId xmlns:p14="http://schemas.microsoft.com/office/powerpoint/2010/main" val="126301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Montresor knew that by telling his household attendants not to leave that they’d do exactly the opposite, leaving his estate without any witnesses of him and Fortunato entering the catacombs (and only Montresor exiting).</a:t>
            </a:r>
            <a:endParaRPr lang="en-US" sz="3600" dirty="0"/>
          </a:p>
        </p:txBody>
      </p:sp>
    </p:spTree>
    <p:extLst>
      <p:ext uri="{BB962C8B-B14F-4D97-AF65-F5344CB8AC3E}">
        <p14:creationId xmlns:p14="http://schemas.microsoft.com/office/powerpoint/2010/main" val="219986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Fortunato is dressed in “motley,” so he looks like a jester or a clown. He even has a little hat with bells that jingle.</a:t>
            </a:r>
          </a:p>
          <a:p>
            <a:r>
              <a:rPr lang="en-US" sz="3600" dirty="0" smtClean="0"/>
              <a:t>He is forced into the role of a good-natured fool, which the costume might reinforce visually.</a:t>
            </a:r>
            <a:endParaRPr lang="en-US" sz="3600" dirty="0"/>
          </a:p>
        </p:txBody>
      </p:sp>
    </p:spTree>
    <p:extLst>
      <p:ext uri="{BB962C8B-B14F-4D97-AF65-F5344CB8AC3E}">
        <p14:creationId xmlns:p14="http://schemas.microsoft.com/office/powerpoint/2010/main" val="3937243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In addition to the lack of witnesses at his house, Montresor has chosen to exact his revenge during carnival and at night, when the revelry and costumes would make it difficult to recognize individuals and/or spot anything suspicious.</a:t>
            </a:r>
            <a:endParaRPr lang="en-US" sz="3600" dirty="0"/>
          </a:p>
        </p:txBody>
      </p:sp>
    </p:spTree>
    <p:extLst>
      <p:ext uri="{BB962C8B-B14F-4D97-AF65-F5344CB8AC3E}">
        <p14:creationId xmlns:p14="http://schemas.microsoft.com/office/powerpoint/2010/main" val="3021057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endParaRPr lang="en-US" dirty="0"/>
          </a:p>
        </p:txBody>
      </p:sp>
      <p:sp>
        <p:nvSpPr>
          <p:cNvPr id="3" name="Content Placeholder 2"/>
          <p:cNvSpPr>
            <a:spLocks noGrp="1"/>
          </p:cNvSpPr>
          <p:nvPr>
            <p:ph idx="1"/>
          </p:nvPr>
        </p:nvSpPr>
        <p:spPr/>
        <p:txBody>
          <a:bodyPr>
            <a:normAutofit/>
          </a:bodyPr>
          <a:lstStyle/>
          <a:p>
            <a:r>
              <a:rPr lang="en-US" sz="3600" dirty="0" smtClean="0"/>
              <a:t>Montresor uses verbal irony to conceal his true intentions. He makes it seem as though he has no ill will toward Fortunato so that the latter will not suspect anything.</a:t>
            </a:r>
            <a:endParaRPr lang="en-US" sz="3600" dirty="0"/>
          </a:p>
        </p:txBody>
      </p:sp>
    </p:spTree>
    <p:extLst>
      <p:ext uri="{BB962C8B-B14F-4D97-AF65-F5344CB8AC3E}">
        <p14:creationId xmlns:p14="http://schemas.microsoft.com/office/powerpoint/2010/main" val="1808477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a:t>
            </a:r>
            <a:endParaRPr lang="en-US" dirty="0"/>
          </a:p>
        </p:txBody>
      </p:sp>
      <p:sp>
        <p:nvSpPr>
          <p:cNvPr id="3" name="Content Placeholder 2"/>
          <p:cNvSpPr>
            <a:spLocks noGrp="1"/>
          </p:cNvSpPr>
          <p:nvPr>
            <p:ph idx="1"/>
          </p:nvPr>
        </p:nvSpPr>
        <p:spPr/>
        <p:txBody>
          <a:bodyPr>
            <a:normAutofit/>
          </a:bodyPr>
          <a:lstStyle/>
          <a:p>
            <a:r>
              <a:rPr lang="en-US" sz="3600" dirty="0" smtClean="0"/>
              <a:t>When Montresor narrates and explains he ran into Fortunato, calling him “my friend,” we know he means just the opposite (Poe 212); he is really referring to his enemy.</a:t>
            </a:r>
            <a:endParaRPr lang="en-US" sz="3600" dirty="0"/>
          </a:p>
        </p:txBody>
      </p:sp>
    </p:spTree>
    <p:extLst>
      <p:ext uri="{BB962C8B-B14F-4D97-AF65-F5344CB8AC3E}">
        <p14:creationId xmlns:p14="http://schemas.microsoft.com/office/powerpoint/2010/main" val="2891320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Family motto:</a:t>
            </a:r>
            <a:endParaRPr lang="en-US" dirty="0"/>
          </a:p>
        </p:txBody>
      </p:sp>
      <p:sp>
        <p:nvSpPr>
          <p:cNvPr id="3" name="Content Placeholder 2"/>
          <p:cNvSpPr>
            <a:spLocks noGrp="1"/>
          </p:cNvSpPr>
          <p:nvPr>
            <p:ph idx="1"/>
          </p:nvPr>
        </p:nvSpPr>
        <p:spPr/>
        <p:txBody>
          <a:bodyPr>
            <a:normAutofit/>
          </a:bodyPr>
          <a:lstStyle/>
          <a:p>
            <a:r>
              <a:rPr lang="en-US" sz="3600" dirty="0" smtClean="0"/>
              <a:t>“</a:t>
            </a:r>
            <a:r>
              <a:rPr lang="en-US" sz="3600" i="1" dirty="0" smtClean="0"/>
              <a:t>Nemo me </a:t>
            </a:r>
            <a:r>
              <a:rPr lang="en-US" sz="3600" i="1" dirty="0" err="1" smtClean="0"/>
              <a:t>impune</a:t>
            </a:r>
            <a:r>
              <a:rPr lang="en-US" sz="3600" i="1" dirty="0" smtClean="0"/>
              <a:t> </a:t>
            </a:r>
            <a:r>
              <a:rPr lang="en-US" sz="3600" i="1" dirty="0" err="1" smtClean="0"/>
              <a:t>lacessit</a:t>
            </a:r>
            <a:r>
              <a:rPr lang="en-US" sz="3600" i="1" dirty="0" smtClean="0"/>
              <a:t>.”</a:t>
            </a:r>
          </a:p>
          <a:p>
            <a:r>
              <a:rPr lang="en-US" sz="3600" dirty="0" smtClean="0"/>
              <a:t>“Nobody attacks me without punishment.”</a:t>
            </a:r>
          </a:p>
          <a:p>
            <a:r>
              <a:rPr lang="en-US" sz="3600" dirty="0" smtClean="0"/>
              <a:t>Clearly, Montresor is not letting his perceived attack from Fortunato go without retribution.</a:t>
            </a:r>
            <a:endParaRPr lang="en-US" sz="3600" dirty="0"/>
          </a:p>
        </p:txBody>
      </p:sp>
    </p:spTree>
    <p:extLst>
      <p:ext uri="{BB962C8B-B14F-4D97-AF65-F5344CB8AC3E}">
        <p14:creationId xmlns:p14="http://schemas.microsoft.com/office/powerpoint/2010/main" val="1523708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Pun=Play on words</a:t>
            </a:r>
            <a:endParaRPr lang="en-US" dirty="0"/>
          </a:p>
        </p:txBody>
      </p:sp>
      <p:sp>
        <p:nvSpPr>
          <p:cNvPr id="3" name="Content Placeholder 2"/>
          <p:cNvSpPr>
            <a:spLocks noGrp="1"/>
          </p:cNvSpPr>
          <p:nvPr>
            <p:ph idx="1"/>
          </p:nvPr>
        </p:nvSpPr>
        <p:spPr/>
        <p:txBody>
          <a:bodyPr>
            <a:normAutofit/>
          </a:bodyPr>
          <a:lstStyle/>
          <a:p>
            <a:r>
              <a:rPr lang="en-US" sz="3600" dirty="0" smtClean="0"/>
              <a:t>Fortunato indicates from a secret sign/gesture that he is a Mason, as in a member of the secret society of Freemasons.</a:t>
            </a:r>
          </a:p>
          <a:p>
            <a:r>
              <a:rPr lang="en-US" sz="3600" dirty="0" smtClean="0"/>
              <a:t>Montresor says he too is a mason, showing his trowel.</a:t>
            </a:r>
            <a:endParaRPr lang="en-US" sz="3600" dirty="0"/>
          </a:p>
        </p:txBody>
      </p:sp>
    </p:spTree>
    <p:extLst>
      <p:ext uri="{BB962C8B-B14F-4D97-AF65-F5344CB8AC3E}">
        <p14:creationId xmlns:p14="http://schemas.microsoft.com/office/powerpoint/2010/main" val="593529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(continued)</a:t>
            </a:r>
            <a:endParaRPr lang="en-US" dirty="0"/>
          </a:p>
        </p:txBody>
      </p:sp>
      <p:sp>
        <p:nvSpPr>
          <p:cNvPr id="3" name="Content Placeholder 2"/>
          <p:cNvSpPr>
            <a:spLocks noGrp="1"/>
          </p:cNvSpPr>
          <p:nvPr>
            <p:ph idx="1"/>
          </p:nvPr>
        </p:nvSpPr>
        <p:spPr/>
        <p:txBody>
          <a:bodyPr>
            <a:normAutofit/>
          </a:bodyPr>
          <a:lstStyle/>
          <a:p>
            <a:r>
              <a:rPr lang="en-US" sz="3600" dirty="0" smtClean="0"/>
              <a:t>Instead of being part of a secret society, he means it in the sense that he is literally about to wall in Fortunato-as a mason would construct a wall.</a:t>
            </a:r>
            <a:endParaRPr lang="en-US" sz="3600" dirty="0"/>
          </a:p>
        </p:txBody>
      </p:sp>
    </p:spTree>
    <p:extLst>
      <p:ext uri="{BB962C8B-B14F-4D97-AF65-F5344CB8AC3E}">
        <p14:creationId xmlns:p14="http://schemas.microsoft.com/office/powerpoint/2010/main" val="20430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a:t>
            </a:r>
            <a:endParaRPr lang="en-US" dirty="0"/>
          </a:p>
        </p:txBody>
      </p:sp>
      <p:sp>
        <p:nvSpPr>
          <p:cNvPr id="3" name="Content Placeholder 2"/>
          <p:cNvSpPr>
            <a:spLocks noGrp="1"/>
          </p:cNvSpPr>
          <p:nvPr>
            <p:ph idx="1"/>
          </p:nvPr>
        </p:nvSpPr>
        <p:spPr/>
        <p:txBody>
          <a:bodyPr>
            <a:normAutofit/>
          </a:bodyPr>
          <a:lstStyle/>
          <a:p>
            <a:r>
              <a:rPr lang="en-US" sz="3600" dirty="0" smtClean="0"/>
              <a:t>Review the first paragraph of the story.</a:t>
            </a:r>
          </a:p>
          <a:p>
            <a:r>
              <a:rPr lang="en-US" sz="3600" dirty="0" smtClean="0"/>
              <a:t>He does not have a strong motive because he is extremely vague about what wrongs have been done by Fortunato. </a:t>
            </a:r>
            <a:endParaRPr lang="en-US" sz="3600" dirty="0"/>
          </a:p>
        </p:txBody>
      </p:sp>
    </p:spTree>
    <p:extLst>
      <p:ext uri="{BB962C8B-B14F-4D97-AF65-F5344CB8AC3E}">
        <p14:creationId xmlns:p14="http://schemas.microsoft.com/office/powerpoint/2010/main" val="3380628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Montresor is:</a:t>
            </a:r>
            <a:endParaRPr lang="en-US" dirty="0"/>
          </a:p>
        </p:txBody>
      </p:sp>
      <p:sp>
        <p:nvSpPr>
          <p:cNvPr id="3" name="Content Placeholder 2"/>
          <p:cNvSpPr>
            <a:spLocks noGrp="1"/>
          </p:cNvSpPr>
          <p:nvPr>
            <p:ph idx="1"/>
          </p:nvPr>
        </p:nvSpPr>
        <p:spPr/>
        <p:txBody>
          <a:bodyPr numCol="2">
            <a:normAutofit lnSpcReduction="10000"/>
          </a:bodyPr>
          <a:lstStyle/>
          <a:p>
            <a:r>
              <a:rPr lang="en-US" sz="3600" dirty="0" smtClean="0"/>
              <a:t>Calculating</a:t>
            </a:r>
          </a:p>
          <a:p>
            <a:r>
              <a:rPr lang="en-US" sz="3600" dirty="0" smtClean="0"/>
              <a:t>Vengeful</a:t>
            </a:r>
          </a:p>
          <a:p>
            <a:r>
              <a:rPr lang="en-US" sz="3600" dirty="0" smtClean="0"/>
              <a:t>Insecure and/or insane</a:t>
            </a:r>
          </a:p>
          <a:p>
            <a:r>
              <a:rPr lang="en-US" sz="3600" dirty="0" smtClean="0"/>
              <a:t>Prideful</a:t>
            </a:r>
          </a:p>
          <a:p>
            <a:r>
              <a:rPr lang="en-US" sz="3600" dirty="0" smtClean="0"/>
              <a:t>Cruel</a:t>
            </a:r>
          </a:p>
          <a:p>
            <a:r>
              <a:rPr lang="en-US" sz="3600" dirty="0" smtClean="0"/>
              <a:t>Cunning</a:t>
            </a:r>
          </a:p>
          <a:p>
            <a:r>
              <a:rPr lang="en-US" sz="3600" dirty="0" smtClean="0"/>
              <a:t>Contemplative</a:t>
            </a:r>
          </a:p>
          <a:p>
            <a:r>
              <a:rPr lang="en-US" sz="3600" dirty="0" smtClean="0"/>
              <a:t>Intelligent</a:t>
            </a:r>
          </a:p>
          <a:p>
            <a:r>
              <a:rPr lang="en-US" sz="3600" dirty="0" smtClean="0"/>
              <a:t>Manipulative</a:t>
            </a:r>
          </a:p>
          <a:p>
            <a:r>
              <a:rPr lang="en-US" sz="3600" smtClean="0"/>
              <a:t>Deceptive</a:t>
            </a:r>
            <a:endParaRPr lang="en-US" sz="3600" dirty="0"/>
          </a:p>
        </p:txBody>
      </p:sp>
    </p:spTree>
    <p:extLst>
      <p:ext uri="{BB962C8B-B14F-4D97-AF65-F5344CB8AC3E}">
        <p14:creationId xmlns:p14="http://schemas.microsoft.com/office/powerpoint/2010/main" val="2249769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Fortunato is:</a:t>
            </a:r>
            <a:endParaRPr lang="en-US" dirty="0"/>
          </a:p>
        </p:txBody>
      </p:sp>
      <p:sp>
        <p:nvSpPr>
          <p:cNvPr id="3" name="Content Placeholder 2"/>
          <p:cNvSpPr>
            <a:spLocks noGrp="1"/>
          </p:cNvSpPr>
          <p:nvPr>
            <p:ph idx="1"/>
          </p:nvPr>
        </p:nvSpPr>
        <p:spPr/>
        <p:txBody>
          <a:bodyPr numCol="2">
            <a:normAutofit/>
          </a:bodyPr>
          <a:lstStyle/>
          <a:p>
            <a:r>
              <a:rPr lang="en-US" sz="3600" dirty="0" smtClean="0"/>
              <a:t>Foolish</a:t>
            </a:r>
          </a:p>
          <a:p>
            <a:r>
              <a:rPr lang="en-US" sz="3600" dirty="0" smtClean="0"/>
              <a:t>Unaware</a:t>
            </a:r>
          </a:p>
          <a:p>
            <a:r>
              <a:rPr lang="en-US" sz="3600" dirty="0" smtClean="0"/>
              <a:t>Intoxicated</a:t>
            </a:r>
          </a:p>
          <a:p>
            <a:r>
              <a:rPr lang="en-US" sz="3600" dirty="0" smtClean="0"/>
              <a:t>Gullible</a:t>
            </a:r>
          </a:p>
          <a:p>
            <a:r>
              <a:rPr lang="en-US" sz="3600" dirty="0" smtClean="0"/>
              <a:t>Prideful</a:t>
            </a:r>
            <a:endParaRPr lang="en-US" sz="3600" dirty="0"/>
          </a:p>
        </p:txBody>
      </p:sp>
    </p:spTree>
    <p:extLst>
      <p:ext uri="{BB962C8B-B14F-4D97-AF65-F5344CB8AC3E}">
        <p14:creationId xmlns:p14="http://schemas.microsoft.com/office/powerpoint/2010/main" val="819007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Montresor is an effective murderer because:</a:t>
            </a:r>
            <a:endParaRPr lang="en-US" dirty="0"/>
          </a:p>
        </p:txBody>
      </p:sp>
      <p:sp>
        <p:nvSpPr>
          <p:cNvPr id="3" name="Content Placeholder 2"/>
          <p:cNvSpPr>
            <a:spLocks noGrp="1"/>
          </p:cNvSpPr>
          <p:nvPr>
            <p:ph idx="1"/>
          </p:nvPr>
        </p:nvSpPr>
        <p:spPr/>
        <p:txBody>
          <a:bodyPr>
            <a:normAutofit/>
          </a:bodyPr>
          <a:lstStyle/>
          <a:p>
            <a:r>
              <a:rPr lang="en-US" sz="3600" dirty="0" smtClean="0"/>
              <a:t>Revisit your list of adjectives.</a:t>
            </a:r>
          </a:p>
          <a:p>
            <a:r>
              <a:rPr lang="en-US" sz="3600" dirty="0" smtClean="0"/>
              <a:t>Those character traits help make him successful in his sick plot for revenge.</a:t>
            </a:r>
            <a:endParaRPr lang="en-US" sz="3600" dirty="0"/>
          </a:p>
        </p:txBody>
      </p:sp>
    </p:spTree>
    <p:extLst>
      <p:ext uri="{BB962C8B-B14F-4D97-AF65-F5344CB8AC3E}">
        <p14:creationId xmlns:p14="http://schemas.microsoft.com/office/powerpoint/2010/main" val="570343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Fortunato is an easy target because:</a:t>
            </a:r>
            <a:endParaRPr lang="en-US" dirty="0"/>
          </a:p>
        </p:txBody>
      </p:sp>
      <p:sp>
        <p:nvSpPr>
          <p:cNvPr id="3" name="Content Placeholder 2"/>
          <p:cNvSpPr>
            <a:spLocks noGrp="1"/>
          </p:cNvSpPr>
          <p:nvPr>
            <p:ph idx="1"/>
          </p:nvPr>
        </p:nvSpPr>
        <p:spPr/>
        <p:txBody>
          <a:bodyPr>
            <a:normAutofit/>
          </a:bodyPr>
          <a:lstStyle/>
          <a:p>
            <a:r>
              <a:rPr lang="en-US" sz="3600" dirty="0" smtClean="0"/>
              <a:t>Revisit your list of adjectives.</a:t>
            </a:r>
          </a:p>
          <a:p>
            <a:r>
              <a:rPr lang="en-US" sz="3600" dirty="0" smtClean="0"/>
              <a:t>These character traits help him to fall into the trap that Montresor creates for him.</a:t>
            </a:r>
            <a:endParaRPr lang="en-US" sz="3600" dirty="0"/>
          </a:p>
        </p:txBody>
      </p:sp>
    </p:spTree>
    <p:extLst>
      <p:ext uri="{BB962C8B-B14F-4D97-AF65-F5344CB8AC3E}">
        <p14:creationId xmlns:p14="http://schemas.microsoft.com/office/powerpoint/2010/main" val="3036425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normAutofit/>
          </a:bodyPr>
          <a:lstStyle/>
          <a:p>
            <a:r>
              <a:rPr lang="en-US" sz="3600" dirty="0" smtClean="0"/>
              <a:t>Amontillado: a fine and rare wine</a:t>
            </a:r>
          </a:p>
          <a:p>
            <a:r>
              <a:rPr lang="en-US" sz="3600" dirty="0" smtClean="0"/>
              <a:t>There is none.</a:t>
            </a:r>
          </a:p>
          <a:p>
            <a:r>
              <a:rPr lang="en-US" sz="3600" dirty="0" smtClean="0"/>
              <a:t>It is simply a lure, intended to play to Fortunato’s weakness (pride) and also to give him a reason to go to the catacomb.</a:t>
            </a:r>
            <a:endParaRPr lang="en-US" sz="3600" dirty="0"/>
          </a:p>
        </p:txBody>
      </p:sp>
    </p:spTree>
    <p:extLst>
      <p:ext uri="{BB962C8B-B14F-4D97-AF65-F5344CB8AC3E}">
        <p14:creationId xmlns:p14="http://schemas.microsoft.com/office/powerpoint/2010/main" val="1242970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Montresor mention’s </a:t>
            </a:r>
            <a:r>
              <a:rPr lang="en-US" sz="3600" dirty="0" err="1" smtClean="0"/>
              <a:t>Luchesi’s</a:t>
            </a:r>
            <a:r>
              <a:rPr lang="en-US" sz="3600" dirty="0" smtClean="0"/>
              <a:t> name to make Fortunato jealous. </a:t>
            </a:r>
          </a:p>
          <a:p>
            <a:r>
              <a:rPr lang="en-US" sz="3600" dirty="0" smtClean="0"/>
              <a:t>Fortunato is prideful over his knowledge of wine; when Montresor suggests he will visit another “expert” instead, it causes Fortunato to insist on being involved.</a:t>
            </a:r>
            <a:endParaRPr lang="en-US" sz="3600" dirty="0"/>
          </a:p>
        </p:txBody>
      </p:sp>
    </p:spTree>
    <p:extLst>
      <p:ext uri="{BB962C8B-B14F-4D97-AF65-F5344CB8AC3E}">
        <p14:creationId xmlns:p14="http://schemas.microsoft.com/office/powerpoint/2010/main" val="3874338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endParaRPr lang="en-US" dirty="0"/>
          </a:p>
        </p:txBody>
      </p:sp>
      <p:sp>
        <p:nvSpPr>
          <p:cNvPr id="3" name="Content Placeholder 2"/>
          <p:cNvSpPr>
            <a:spLocks noGrp="1"/>
          </p:cNvSpPr>
          <p:nvPr>
            <p:ph idx="1"/>
          </p:nvPr>
        </p:nvSpPr>
        <p:spPr/>
        <p:txBody>
          <a:bodyPr>
            <a:normAutofit/>
          </a:bodyPr>
          <a:lstStyle/>
          <a:p>
            <a:r>
              <a:rPr lang="en-US" sz="3600" dirty="0" smtClean="0"/>
              <a:t>Fortunato’s weakness is his PRIDE, particularly with regard to his connoisseurship of wine (he’s an expert).</a:t>
            </a:r>
            <a:endParaRPr lang="en-US" sz="3600" dirty="0"/>
          </a:p>
        </p:txBody>
      </p:sp>
    </p:spTree>
    <p:extLst>
      <p:ext uri="{BB962C8B-B14F-4D97-AF65-F5344CB8AC3E}">
        <p14:creationId xmlns:p14="http://schemas.microsoft.com/office/powerpoint/2010/main" val="757967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endParaRPr lang="en-US" dirty="0"/>
          </a:p>
        </p:txBody>
      </p:sp>
      <p:sp>
        <p:nvSpPr>
          <p:cNvPr id="3" name="Content Placeholder 2"/>
          <p:cNvSpPr>
            <a:spLocks noGrp="1"/>
          </p:cNvSpPr>
          <p:nvPr>
            <p:ph idx="1"/>
          </p:nvPr>
        </p:nvSpPr>
        <p:spPr/>
        <p:txBody>
          <a:bodyPr>
            <a:normAutofit fontScale="92500"/>
          </a:bodyPr>
          <a:lstStyle/>
          <a:p>
            <a:r>
              <a:rPr lang="en-US" sz="3600" dirty="0" smtClean="0"/>
              <a:t>Montresor uses reverse psychology on Fortunato by insisting he does not want to bother him because he is busy or make his cold worse.</a:t>
            </a:r>
          </a:p>
          <a:p>
            <a:r>
              <a:rPr lang="en-US" sz="3600" dirty="0" smtClean="0"/>
              <a:t>Fortunato, falling for the false sympathy, insists on accompanying him instead, and unwittingly trusts him.</a:t>
            </a:r>
            <a:endParaRPr lang="en-US" sz="3600" dirty="0"/>
          </a:p>
        </p:txBody>
      </p:sp>
    </p:spTree>
    <p:extLst>
      <p:ext uri="{BB962C8B-B14F-4D97-AF65-F5344CB8AC3E}">
        <p14:creationId xmlns:p14="http://schemas.microsoft.com/office/powerpoint/2010/main" val="1833304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100</TotalTime>
  <Words>590</Words>
  <Application>Microsoft Office PowerPoint</Application>
  <PresentationFormat>Widescreen</PresentationFormat>
  <Paragraphs>61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Wisp</vt:lpstr>
      <vt:lpstr>“Cask” Notes:  Additional Questions</vt:lpstr>
      <vt:lpstr>1. Montresor is:</vt:lpstr>
      <vt:lpstr>2. Fortunato is:</vt:lpstr>
      <vt:lpstr>3. Montresor is an effective murderer because:</vt:lpstr>
      <vt:lpstr>4. Fortunato is an easy target because:</vt:lpstr>
      <vt:lpstr>5.</vt:lpstr>
      <vt:lpstr>6. </vt:lpstr>
      <vt:lpstr>7. </vt:lpstr>
      <vt:lpstr>8. </vt:lpstr>
      <vt:lpstr>9.</vt:lpstr>
      <vt:lpstr>10.</vt:lpstr>
      <vt:lpstr>11.</vt:lpstr>
      <vt:lpstr>12.</vt:lpstr>
      <vt:lpstr>12. </vt:lpstr>
      <vt:lpstr>13. Family motto:</vt:lpstr>
      <vt:lpstr>14. Pun=Play on words</vt:lpstr>
      <vt:lpstr>14. (continued)</vt:lpstr>
      <vt:lpstr>15.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“Cask” Notes:  Additional Questions</dc:title>
  <dc:creator>kgraham3</dc:creator>
  <cp:lastModifiedBy>kgraham3</cp:lastModifiedBy>
  <cp:revision>8</cp:revision>
  <dcterms:created xsi:type="dcterms:W3CDTF">2015-09-30T13:30:21Z</dcterms:created>
  <dcterms:modified xsi:type="dcterms:W3CDTF">2015-09-30T15:10:56Z</dcterms:modified>
</cp:coreProperties>
</file>