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24"/>
  </p:notesMasterIdLst>
  <p:handoutMasterIdLst>
    <p:handoutMasterId r:id="rId25"/>
  </p:handoutMasterIdLst>
  <p:sldIdLst>
    <p:sldId id="256" r:id="rId3"/>
    <p:sldId id="257" r:id="rId4"/>
    <p:sldId id="267" r:id="rId5"/>
    <p:sldId id="268" r:id="rId6"/>
    <p:sldId id="269" r:id="rId7"/>
    <p:sldId id="270" r:id="rId8"/>
    <p:sldId id="271" r:id="rId9"/>
    <p:sldId id="273" r:id="rId10"/>
    <p:sldId id="272"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5274" autoAdjust="0"/>
  </p:normalViewPr>
  <p:slideViewPr>
    <p:cSldViewPr>
      <p:cViewPr varScale="1">
        <p:scale>
          <a:sx n="79" d="100"/>
          <a:sy n="79" d="100"/>
        </p:scale>
        <p:origin x="198" y="78"/>
      </p:cViewPr>
      <p:guideLst>
        <p:guide pos="3839"/>
        <p:guide orient="horz" pos="2160"/>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12/15/2014</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12/15/2014</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12/15/2014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12/15/2014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12/15/2014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12/15/2014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a:t>12/15/2014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a:t>12/15/2014</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a:t>12/15/2014</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12/15/2014</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12/15/2014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12/15/2014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12/15/2014</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Final Exam Review</a:t>
            </a:r>
            <a:endParaRPr lang="en-US" dirty="0"/>
          </a:p>
        </p:txBody>
      </p:sp>
      <p:sp>
        <p:nvSpPr>
          <p:cNvPr id="3" name="Subtitle 2"/>
          <p:cNvSpPr>
            <a:spLocks noGrp="1"/>
          </p:cNvSpPr>
          <p:nvPr>
            <p:ph type="subTitle" idx="1"/>
          </p:nvPr>
        </p:nvSpPr>
        <p:spPr/>
        <p:txBody>
          <a:bodyPr/>
          <a:lstStyle/>
          <a:p>
            <a:r>
              <a:rPr lang="en-US" dirty="0" smtClean="0"/>
              <a:t>Mrs. Helton’s English I/English I CP</a:t>
            </a:r>
          </a:p>
          <a:p>
            <a:r>
              <a:rPr lang="en-US" dirty="0" smtClean="0"/>
              <a:t>Fall Semester 2014</a:t>
            </a:r>
            <a:endParaRPr lang="en-US"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TITLE</a:t>
            </a:r>
            <a:endParaRPr lang="en-US" dirty="0"/>
          </a:p>
        </p:txBody>
      </p:sp>
      <p:sp>
        <p:nvSpPr>
          <p:cNvPr id="3" name="Content Placeholder 2"/>
          <p:cNvSpPr>
            <a:spLocks noGrp="1"/>
          </p:cNvSpPr>
          <p:nvPr>
            <p:ph idx="1"/>
          </p:nvPr>
        </p:nvSpPr>
        <p:spPr/>
        <p:txBody>
          <a:bodyPr/>
          <a:lstStyle/>
          <a:p>
            <a:r>
              <a:rPr lang="en-US" dirty="0" smtClean="0"/>
              <a:t>The title should be centered on the paper, in plain text. It will be the line immediately following the heading. Do not add extra spaces. </a:t>
            </a:r>
            <a:endParaRPr lang="en-US" dirty="0"/>
          </a:p>
        </p:txBody>
      </p:sp>
    </p:spTree>
    <p:extLst>
      <p:ext uri="{BB962C8B-B14F-4D97-AF65-F5344CB8AC3E}">
        <p14:creationId xmlns:p14="http://schemas.microsoft.com/office/powerpoint/2010/main" val="40552115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Header, Heading, and Title</a:t>
            </a:r>
            <a:endParaRPr lang="en-US" dirty="0"/>
          </a:p>
        </p:txBody>
      </p:sp>
      <p:sp>
        <p:nvSpPr>
          <p:cNvPr id="3" name="Content Placeholder 2"/>
          <p:cNvSpPr>
            <a:spLocks noGrp="1"/>
          </p:cNvSpPr>
          <p:nvPr>
            <p:ph idx="1"/>
          </p:nvPr>
        </p:nvSpPr>
        <p:spPr/>
        <p:txBody>
          <a:bodyPr/>
          <a:lstStyle/>
          <a:p>
            <a:pPr marL="0" indent="0" algn="r">
              <a:buNone/>
            </a:pPr>
            <a:r>
              <a:rPr lang="en-US" dirty="0"/>
              <a:t>Doe 1</a:t>
            </a:r>
          </a:p>
          <a:p>
            <a:pPr marL="0" indent="0">
              <a:buNone/>
            </a:pPr>
            <a:r>
              <a:rPr lang="en-US" dirty="0"/>
              <a:t>Jane Doe</a:t>
            </a:r>
          </a:p>
          <a:p>
            <a:pPr marL="0" indent="0">
              <a:buNone/>
            </a:pPr>
            <a:r>
              <a:rPr lang="en-US" dirty="0"/>
              <a:t>Mrs. Helton</a:t>
            </a:r>
          </a:p>
          <a:p>
            <a:pPr marL="0" indent="0">
              <a:buNone/>
            </a:pPr>
            <a:r>
              <a:rPr lang="en-US" dirty="0"/>
              <a:t>English I CP First Hour</a:t>
            </a:r>
          </a:p>
          <a:p>
            <a:pPr marL="0" indent="0">
              <a:buNone/>
            </a:pPr>
            <a:r>
              <a:rPr lang="en-US" dirty="0"/>
              <a:t>15 December 2014</a:t>
            </a:r>
          </a:p>
          <a:p>
            <a:pPr marL="0" indent="0" algn="ctr">
              <a:buNone/>
            </a:pPr>
            <a:r>
              <a:rPr lang="en-US" dirty="0" smtClean="0"/>
              <a:t>Sample MLA Paper Title</a:t>
            </a:r>
            <a:endParaRPr lang="en-US" dirty="0"/>
          </a:p>
          <a:p>
            <a:pPr marL="0" indent="0">
              <a:buNone/>
            </a:pPr>
            <a:endParaRPr lang="en-US" dirty="0"/>
          </a:p>
        </p:txBody>
      </p:sp>
    </p:spTree>
    <p:extLst>
      <p:ext uri="{BB962C8B-B14F-4D97-AF65-F5344CB8AC3E}">
        <p14:creationId xmlns:p14="http://schemas.microsoft.com/office/powerpoint/2010/main" val="3309575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Font, Font Size, and Line Spacing</a:t>
            </a:r>
            <a:endParaRPr lang="en-US" dirty="0"/>
          </a:p>
        </p:txBody>
      </p:sp>
      <p:sp>
        <p:nvSpPr>
          <p:cNvPr id="3" name="Content Placeholder 2"/>
          <p:cNvSpPr>
            <a:spLocks noGrp="1"/>
          </p:cNvSpPr>
          <p:nvPr>
            <p:ph idx="1"/>
          </p:nvPr>
        </p:nvSpPr>
        <p:spPr/>
        <p:txBody>
          <a:bodyPr/>
          <a:lstStyle/>
          <a:p>
            <a:r>
              <a:rPr lang="en-US" dirty="0" smtClean="0"/>
              <a:t>Font: Times New Roman</a:t>
            </a:r>
          </a:p>
          <a:p>
            <a:r>
              <a:rPr lang="en-US" dirty="0" smtClean="0"/>
              <a:t>Size: 12 point</a:t>
            </a:r>
          </a:p>
          <a:p>
            <a:r>
              <a:rPr lang="en-US" dirty="0" smtClean="0"/>
              <a:t>Line spacing: DOUBLE</a:t>
            </a:r>
          </a:p>
          <a:p>
            <a:pPr lvl="1"/>
            <a:r>
              <a:rPr lang="en-US" dirty="0" smtClean="0"/>
              <a:t>Remember not to add extra lines between sections in addition to the existing double spacing! (</a:t>
            </a:r>
            <a:r>
              <a:rPr lang="en-US" dirty="0" smtClean="0">
                <a:sym typeface="Wingdings" panose="05000000000000000000" pitchFamily="2" charset="2"/>
              </a:rPr>
              <a:t>Imperative sentence)</a:t>
            </a:r>
            <a:endParaRPr lang="en-US" dirty="0" smtClean="0"/>
          </a:p>
        </p:txBody>
      </p:sp>
    </p:spTree>
    <p:extLst>
      <p:ext uri="{BB962C8B-B14F-4D97-AF65-F5344CB8AC3E}">
        <p14:creationId xmlns:p14="http://schemas.microsoft.com/office/powerpoint/2010/main" val="40797154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Parenthetical Citation</a:t>
            </a:r>
            <a:endParaRPr lang="en-US" dirty="0"/>
          </a:p>
        </p:txBody>
      </p:sp>
      <p:sp>
        <p:nvSpPr>
          <p:cNvPr id="3" name="Content Placeholder 2"/>
          <p:cNvSpPr>
            <a:spLocks noGrp="1"/>
          </p:cNvSpPr>
          <p:nvPr>
            <p:ph idx="1"/>
          </p:nvPr>
        </p:nvSpPr>
        <p:spPr/>
        <p:txBody>
          <a:bodyPr/>
          <a:lstStyle/>
          <a:p>
            <a:r>
              <a:rPr lang="en-US" dirty="0" smtClean="0"/>
              <a:t>Before your end punctuation, but after your quote (or paraphrase), place, in parentheses, the author’s last name and the page number ONLY.</a:t>
            </a:r>
          </a:p>
          <a:p>
            <a:pPr lvl="1"/>
            <a:r>
              <a:rPr lang="en-US" dirty="0" smtClean="0"/>
              <a:t>“Quote” (Poe 151).</a:t>
            </a:r>
            <a:endParaRPr lang="en-US" dirty="0"/>
          </a:p>
        </p:txBody>
      </p:sp>
    </p:spTree>
    <p:extLst>
      <p:ext uri="{BB962C8B-B14F-4D97-AF65-F5344CB8AC3E}">
        <p14:creationId xmlns:p14="http://schemas.microsoft.com/office/powerpoint/2010/main" val="28657737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Sentences vs. Fragments</a:t>
            </a:r>
            <a:endParaRPr lang="en-US" dirty="0"/>
          </a:p>
        </p:txBody>
      </p:sp>
      <p:sp>
        <p:nvSpPr>
          <p:cNvPr id="3" name="Content Placeholder 2"/>
          <p:cNvSpPr>
            <a:spLocks noGrp="1"/>
          </p:cNvSpPr>
          <p:nvPr>
            <p:ph idx="1"/>
          </p:nvPr>
        </p:nvSpPr>
        <p:spPr/>
        <p:txBody>
          <a:bodyPr/>
          <a:lstStyle/>
          <a:p>
            <a:r>
              <a:rPr lang="en-US" dirty="0" smtClean="0"/>
              <a:t>A COMPLETE SENTENCE has both a SUBJECT and a PREDICATE.</a:t>
            </a:r>
          </a:p>
          <a:p>
            <a:pPr lvl="1"/>
            <a:r>
              <a:rPr lang="en-US" dirty="0"/>
              <a:t>Subjects tell the listener and the reader whom or what the sentence is about. The subject is that part of a sentence which names a person, thing, or </a:t>
            </a:r>
            <a:r>
              <a:rPr lang="en-US" dirty="0" smtClean="0"/>
              <a:t>idea (NOUN or PRONOUN).</a:t>
            </a:r>
          </a:p>
          <a:p>
            <a:pPr lvl="1"/>
            <a:r>
              <a:rPr lang="en-US" dirty="0"/>
              <a:t>The predicate is that part of a sentence which tells something about the subject</a:t>
            </a:r>
            <a:r>
              <a:rPr lang="en-US" dirty="0" smtClean="0"/>
              <a:t>. (CONTAINS A VERB)</a:t>
            </a:r>
          </a:p>
          <a:p>
            <a:pPr lvl="1"/>
            <a:endParaRPr lang="en-US" dirty="0"/>
          </a:p>
          <a:p>
            <a:pPr lvl="2"/>
            <a:r>
              <a:rPr lang="en-US" dirty="0" smtClean="0"/>
              <a:t>A FRAGMENT does NOT express a complete thought and is NOT a complete sentence. </a:t>
            </a:r>
          </a:p>
          <a:p>
            <a:pPr lvl="2"/>
            <a:endParaRPr lang="en-US" dirty="0"/>
          </a:p>
          <a:p>
            <a:pPr lvl="2"/>
            <a:endParaRPr lang="en-US" dirty="0"/>
          </a:p>
        </p:txBody>
      </p:sp>
    </p:spTree>
    <p:extLst>
      <p:ext uri="{BB962C8B-B14F-4D97-AF65-F5344CB8AC3E}">
        <p14:creationId xmlns:p14="http://schemas.microsoft.com/office/powerpoint/2010/main" val="35039721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 vs. Predicate</a:t>
            </a:r>
            <a:endParaRPr lang="en-US" dirty="0"/>
          </a:p>
        </p:txBody>
      </p:sp>
      <p:sp>
        <p:nvSpPr>
          <p:cNvPr id="3" name="Content Placeholder 2"/>
          <p:cNvSpPr>
            <a:spLocks noGrp="1"/>
          </p:cNvSpPr>
          <p:nvPr>
            <p:ph idx="1"/>
          </p:nvPr>
        </p:nvSpPr>
        <p:spPr/>
        <p:txBody>
          <a:bodyPr/>
          <a:lstStyle/>
          <a:p>
            <a:r>
              <a:rPr lang="en-US" dirty="0" smtClean="0"/>
              <a:t>The girl dances well. </a:t>
            </a:r>
          </a:p>
          <a:p>
            <a:pPr lvl="1"/>
            <a:r>
              <a:rPr lang="en-US" dirty="0" smtClean="0"/>
              <a:t>Complete subject: The girl</a:t>
            </a:r>
          </a:p>
          <a:p>
            <a:pPr lvl="1"/>
            <a:r>
              <a:rPr lang="en-US" dirty="0" smtClean="0"/>
              <a:t>Complete predicate: Dances well</a:t>
            </a:r>
          </a:p>
          <a:p>
            <a:pPr lvl="1"/>
            <a:endParaRPr lang="en-US" dirty="0"/>
          </a:p>
          <a:p>
            <a:pPr lvl="1"/>
            <a:r>
              <a:rPr lang="en-US" dirty="0" smtClean="0"/>
              <a:t>The VERB in the predicate will always be conjugated to work with the noun or pronoun that is the subject. </a:t>
            </a:r>
          </a:p>
          <a:p>
            <a:pPr lvl="2"/>
            <a:r>
              <a:rPr lang="en-US" dirty="0" smtClean="0"/>
              <a:t>If there is more than one noun/pronoun to choose from, your subject therefore will be the one that “works with” or “fits” the way the verb is conjugated (plus its context).</a:t>
            </a:r>
            <a:endParaRPr lang="en-US" dirty="0"/>
          </a:p>
        </p:txBody>
      </p:sp>
    </p:spTree>
    <p:extLst>
      <p:ext uri="{BB962C8B-B14F-4D97-AF65-F5344CB8AC3E}">
        <p14:creationId xmlns:p14="http://schemas.microsoft.com/office/powerpoint/2010/main" val="16563918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a strong thesis statement?</a:t>
            </a:r>
            <a:endParaRPr lang="en-US" dirty="0"/>
          </a:p>
        </p:txBody>
      </p:sp>
      <p:sp>
        <p:nvSpPr>
          <p:cNvPr id="3" name="Content Placeholder 2"/>
          <p:cNvSpPr>
            <a:spLocks noGrp="1"/>
          </p:cNvSpPr>
          <p:nvPr>
            <p:ph idx="1"/>
          </p:nvPr>
        </p:nvSpPr>
        <p:spPr/>
        <p:txBody>
          <a:bodyPr/>
          <a:lstStyle/>
          <a:p>
            <a:r>
              <a:rPr lang="en-US" dirty="0" smtClean="0"/>
              <a:t>It is debatable.</a:t>
            </a:r>
          </a:p>
          <a:p>
            <a:r>
              <a:rPr lang="en-US" dirty="0" smtClean="0"/>
              <a:t>It is specific.</a:t>
            </a:r>
          </a:p>
          <a:p>
            <a:r>
              <a:rPr lang="en-US" dirty="0" smtClean="0"/>
              <a:t>It provides the road map for the rest of your essay.</a:t>
            </a:r>
            <a:endParaRPr lang="en-US" dirty="0"/>
          </a:p>
        </p:txBody>
      </p:sp>
    </p:spTree>
    <p:extLst>
      <p:ext uri="{BB962C8B-B14F-4D97-AF65-F5344CB8AC3E}">
        <p14:creationId xmlns:p14="http://schemas.microsoft.com/office/powerpoint/2010/main" val="19384492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a perfect paragraph:</a:t>
            </a:r>
            <a:endParaRPr lang="en-US" dirty="0"/>
          </a:p>
        </p:txBody>
      </p:sp>
      <p:sp>
        <p:nvSpPr>
          <p:cNvPr id="3" name="Content Placeholder 2"/>
          <p:cNvSpPr>
            <a:spLocks noGrp="1"/>
          </p:cNvSpPr>
          <p:nvPr>
            <p:ph idx="1"/>
          </p:nvPr>
        </p:nvSpPr>
        <p:spPr/>
        <p:txBody>
          <a:bodyPr/>
          <a:lstStyle/>
          <a:p>
            <a:r>
              <a:rPr lang="en-US" dirty="0" smtClean="0"/>
              <a:t>Topic Sentence (mini claim)</a:t>
            </a:r>
          </a:p>
          <a:p>
            <a:r>
              <a:rPr lang="en-US" dirty="0" smtClean="0"/>
              <a:t>Evidence/Concrete Details</a:t>
            </a:r>
          </a:p>
          <a:p>
            <a:r>
              <a:rPr lang="en-US" dirty="0" smtClean="0"/>
              <a:t>Commentary (explains your evidence)</a:t>
            </a:r>
          </a:p>
          <a:p>
            <a:r>
              <a:rPr lang="en-US" dirty="0" smtClean="0"/>
              <a:t>Conclusion (wraps it all up)</a:t>
            </a:r>
          </a:p>
          <a:p>
            <a:endParaRPr lang="en-US" dirty="0" smtClean="0"/>
          </a:p>
        </p:txBody>
      </p:sp>
    </p:spTree>
    <p:extLst>
      <p:ext uri="{BB962C8B-B14F-4D97-AF65-F5344CB8AC3E}">
        <p14:creationId xmlns:p14="http://schemas.microsoft.com/office/powerpoint/2010/main" val="2783048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Embedding quotes</a:t>
            </a:r>
            <a:endParaRPr lang="en-US" dirty="0"/>
          </a:p>
        </p:txBody>
      </p:sp>
      <p:sp>
        <p:nvSpPr>
          <p:cNvPr id="3" name="Content Placeholder 2"/>
          <p:cNvSpPr>
            <a:spLocks noGrp="1"/>
          </p:cNvSpPr>
          <p:nvPr>
            <p:ph idx="1"/>
          </p:nvPr>
        </p:nvSpPr>
        <p:spPr/>
        <p:txBody>
          <a:bodyPr/>
          <a:lstStyle/>
          <a:p>
            <a:r>
              <a:rPr lang="en-US" dirty="0" smtClean="0"/>
              <a:t>Quotes/evidence must be INTRODUCED smoothly and properly.</a:t>
            </a:r>
          </a:p>
          <a:p>
            <a:r>
              <a:rPr lang="en-US" dirty="0" smtClean="0"/>
              <a:t>The quote/evidence should be blended in with the rest of your writing, and should feel/sound as though it arises naturally from your writing.</a:t>
            </a:r>
          </a:p>
          <a:p>
            <a:r>
              <a:rPr lang="en-US" dirty="0" smtClean="0"/>
              <a:t>It should be followed with commentary that further explains its significance. Commentary should reflect your greater analysis and not just restate exactly what the literal level of the quote is. </a:t>
            </a:r>
            <a:endParaRPr lang="en-US" dirty="0"/>
          </a:p>
        </p:txBody>
      </p:sp>
    </p:spTree>
    <p:extLst>
      <p:ext uri="{BB962C8B-B14F-4D97-AF65-F5344CB8AC3E}">
        <p14:creationId xmlns:p14="http://schemas.microsoft.com/office/powerpoint/2010/main" val="12011240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Contractions and Tenses in Writing</a:t>
            </a:r>
            <a:endParaRPr lang="en-US" dirty="0"/>
          </a:p>
        </p:txBody>
      </p:sp>
      <p:sp>
        <p:nvSpPr>
          <p:cNvPr id="3" name="Content Placeholder 2"/>
          <p:cNvSpPr>
            <a:spLocks noGrp="1"/>
          </p:cNvSpPr>
          <p:nvPr>
            <p:ph idx="1"/>
          </p:nvPr>
        </p:nvSpPr>
        <p:spPr/>
        <p:txBody>
          <a:bodyPr/>
          <a:lstStyle/>
          <a:p>
            <a:r>
              <a:rPr lang="en-US" dirty="0" smtClean="0"/>
              <a:t>For formal writing, DO NOT use contractions. Instead of don’t , for example, write out “do not.”</a:t>
            </a:r>
          </a:p>
          <a:p>
            <a:r>
              <a:rPr lang="en-US" dirty="0" smtClean="0"/>
              <a:t>Ideally, your academic writing should be in the present tense.</a:t>
            </a:r>
          </a:p>
          <a:p>
            <a:endParaRPr lang="en-US" dirty="0"/>
          </a:p>
        </p:txBody>
      </p:sp>
    </p:spTree>
    <p:extLst>
      <p:ext uri="{BB962C8B-B14F-4D97-AF65-F5344CB8AC3E}">
        <p14:creationId xmlns:p14="http://schemas.microsoft.com/office/powerpoint/2010/main" val="14730653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Four Types of Sentences:</a:t>
            </a:r>
            <a:endParaRPr lang="en-US" dirty="0"/>
          </a:p>
        </p:txBody>
      </p:sp>
      <p:sp>
        <p:nvSpPr>
          <p:cNvPr id="14" name="Content Placeholder 13"/>
          <p:cNvSpPr>
            <a:spLocks noGrp="1"/>
          </p:cNvSpPr>
          <p:nvPr>
            <p:ph idx="1"/>
          </p:nvPr>
        </p:nvSpPr>
        <p:spPr/>
        <p:txBody>
          <a:bodyPr/>
          <a:lstStyle/>
          <a:p>
            <a:r>
              <a:rPr lang="en-US" b="1" dirty="0" smtClean="0"/>
              <a:t>Declarative</a:t>
            </a:r>
            <a:r>
              <a:rPr lang="en-US" dirty="0" smtClean="0"/>
              <a:t> makes a statement and ends with a period.</a:t>
            </a:r>
            <a:endParaRPr lang="en-US" dirty="0" smtClean="0"/>
          </a:p>
          <a:p>
            <a:r>
              <a:rPr lang="en-US" b="1" dirty="0" smtClean="0"/>
              <a:t>Exclamatory</a:t>
            </a:r>
            <a:r>
              <a:rPr lang="en-US" dirty="0" smtClean="0"/>
              <a:t> expresses strong emotion and ends in an exclamation point!</a:t>
            </a:r>
            <a:endParaRPr lang="en-US" dirty="0" smtClean="0"/>
          </a:p>
          <a:p>
            <a:r>
              <a:rPr lang="en-US" dirty="0" smtClean="0"/>
              <a:t>Did you know an </a:t>
            </a:r>
            <a:r>
              <a:rPr lang="en-US" b="1" dirty="0" smtClean="0"/>
              <a:t>Interrogative</a:t>
            </a:r>
            <a:r>
              <a:rPr lang="en-US" dirty="0" smtClean="0"/>
              <a:t> sentence asks a question and ends in a question mark?</a:t>
            </a:r>
          </a:p>
          <a:p>
            <a:r>
              <a:rPr lang="en-US" dirty="0" smtClean="0"/>
              <a:t>Remember that an </a:t>
            </a:r>
            <a:r>
              <a:rPr lang="en-US" b="1" dirty="0" smtClean="0"/>
              <a:t>Imperative</a:t>
            </a:r>
            <a:r>
              <a:rPr lang="en-US" dirty="0" smtClean="0"/>
              <a:t> sentence gives a command.</a:t>
            </a:r>
          </a:p>
          <a:p>
            <a:pPr lvl="1"/>
            <a:r>
              <a:rPr lang="en-US" dirty="0" smtClean="0"/>
              <a:t>(It can be a soft command like the above sentence and end with a period, or a strong command that ends in an exclamation point.)</a:t>
            </a:r>
            <a:endParaRPr lang="en-US" dirty="0"/>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Terms: </a:t>
            </a:r>
            <a:endParaRPr lang="en-US" dirty="0"/>
          </a:p>
        </p:txBody>
      </p:sp>
      <p:sp>
        <p:nvSpPr>
          <p:cNvPr id="3" name="Content Placeholder 2"/>
          <p:cNvSpPr>
            <a:spLocks noGrp="1"/>
          </p:cNvSpPr>
          <p:nvPr>
            <p:ph idx="1"/>
          </p:nvPr>
        </p:nvSpPr>
        <p:spPr/>
        <p:txBody>
          <a:bodyPr/>
          <a:lstStyle/>
          <a:p>
            <a:r>
              <a:rPr lang="en-US" dirty="0" smtClean="0"/>
              <a:t>See your handouts. Are there any about which you are unsure?</a:t>
            </a:r>
            <a:endParaRPr lang="en-US" dirty="0"/>
          </a:p>
        </p:txBody>
      </p:sp>
    </p:spTree>
    <p:extLst>
      <p:ext uri="{BB962C8B-B14F-4D97-AF65-F5344CB8AC3E}">
        <p14:creationId xmlns:p14="http://schemas.microsoft.com/office/powerpoint/2010/main" val="40517462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INFORMATION</a:t>
            </a:r>
            <a:endParaRPr lang="en-US" dirty="0"/>
          </a:p>
        </p:txBody>
      </p:sp>
      <p:sp>
        <p:nvSpPr>
          <p:cNvPr id="3" name="Content Placeholder 2"/>
          <p:cNvSpPr>
            <a:spLocks noGrp="1"/>
          </p:cNvSpPr>
          <p:nvPr>
            <p:ph idx="1"/>
          </p:nvPr>
        </p:nvSpPr>
        <p:spPr/>
        <p:txBody>
          <a:bodyPr>
            <a:normAutofit lnSpcReduction="10000"/>
          </a:bodyPr>
          <a:lstStyle/>
          <a:p>
            <a:r>
              <a:rPr lang="en-US" dirty="0" smtClean="0"/>
              <a:t>You will be using CLICKERS on this final.</a:t>
            </a:r>
          </a:p>
          <a:p>
            <a:r>
              <a:rPr lang="en-US" dirty="0" smtClean="0"/>
              <a:t>You will still need a PEN or PENCIL to write down answers on an answer sheet just in case (as back-up for clickers).</a:t>
            </a:r>
          </a:p>
          <a:p>
            <a:r>
              <a:rPr lang="en-US" dirty="0" smtClean="0"/>
              <a:t>There will be a passage on the final that you have not read in class. </a:t>
            </a:r>
          </a:p>
          <a:p>
            <a:pPr lvl="1"/>
            <a:r>
              <a:rPr lang="en-US" dirty="0" smtClean="0"/>
              <a:t>The questions tied to it are all about terms you are familiar with, and terms that are listed on your review.</a:t>
            </a:r>
          </a:p>
          <a:p>
            <a:pPr lvl="1"/>
            <a:r>
              <a:rPr lang="en-US" dirty="0" smtClean="0"/>
              <a:t>This is designed as EOI preparation (already preparing </a:t>
            </a:r>
            <a:r>
              <a:rPr lang="en-US" smtClean="0"/>
              <a:t>for English II!).</a:t>
            </a:r>
            <a:endParaRPr lang="en-US" dirty="0" smtClean="0"/>
          </a:p>
          <a:p>
            <a:r>
              <a:rPr lang="en-US" dirty="0" smtClean="0"/>
              <a:t>Phones will NOT be allowed out AT ALL during the final, even when you are done.</a:t>
            </a:r>
          </a:p>
          <a:p>
            <a:pPr lvl="1"/>
            <a:r>
              <a:rPr lang="en-US" dirty="0" smtClean="0"/>
              <a:t>Bring a book to read or something else to study if you believe you will finish early.</a:t>
            </a:r>
          </a:p>
          <a:p>
            <a:pPr lvl="1"/>
            <a:endParaRPr lang="en-US" dirty="0"/>
          </a:p>
        </p:txBody>
      </p:sp>
    </p:spTree>
    <p:extLst>
      <p:ext uri="{BB962C8B-B14F-4D97-AF65-F5344CB8AC3E}">
        <p14:creationId xmlns:p14="http://schemas.microsoft.com/office/powerpoint/2010/main" val="8482525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Speech</a:t>
            </a:r>
            <a:endParaRPr lang="en-US" dirty="0"/>
          </a:p>
        </p:txBody>
      </p:sp>
      <p:sp>
        <p:nvSpPr>
          <p:cNvPr id="3" name="Content Placeholder 2"/>
          <p:cNvSpPr>
            <a:spLocks noGrp="1"/>
          </p:cNvSpPr>
          <p:nvPr>
            <p:ph idx="1"/>
          </p:nvPr>
        </p:nvSpPr>
        <p:spPr/>
        <p:txBody>
          <a:bodyPr/>
          <a:lstStyle/>
          <a:p>
            <a:r>
              <a:rPr lang="en-US" dirty="0" smtClean="0"/>
              <a:t>Get out your Parts of Speech Cheat Sheet handout.</a:t>
            </a:r>
          </a:p>
          <a:p>
            <a:r>
              <a:rPr lang="en-US" dirty="0" smtClean="0"/>
              <a:t>Does everyone have one?</a:t>
            </a:r>
          </a:p>
          <a:p>
            <a:r>
              <a:rPr lang="en-US" dirty="0" smtClean="0"/>
              <a:t>Can you identify in a basic sense what each part of speech does?</a:t>
            </a:r>
          </a:p>
          <a:p>
            <a:r>
              <a:rPr lang="en-US" dirty="0" smtClean="0"/>
              <a:t>With the knowledge of what each one is/does, can you identify each in a given sentence?</a:t>
            </a:r>
          </a:p>
          <a:p>
            <a:endParaRPr lang="en-US" dirty="0"/>
          </a:p>
          <a:p>
            <a:endParaRPr lang="en-US" dirty="0"/>
          </a:p>
        </p:txBody>
      </p:sp>
    </p:spTree>
    <p:extLst>
      <p:ext uri="{BB962C8B-B14F-4D97-AF65-F5344CB8AC3E}">
        <p14:creationId xmlns:p14="http://schemas.microsoft.com/office/powerpoint/2010/main" val="23026612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Format</a:t>
            </a:r>
            <a:endParaRPr lang="en-US" dirty="0"/>
          </a:p>
        </p:txBody>
      </p:sp>
      <p:sp>
        <p:nvSpPr>
          <p:cNvPr id="3" name="Content Placeholder 2"/>
          <p:cNvSpPr>
            <a:spLocks noGrp="1"/>
          </p:cNvSpPr>
          <p:nvPr>
            <p:ph idx="1"/>
          </p:nvPr>
        </p:nvSpPr>
        <p:spPr/>
        <p:txBody>
          <a:bodyPr/>
          <a:lstStyle/>
          <a:p>
            <a:r>
              <a:rPr lang="en-US" dirty="0" smtClean="0"/>
              <a:t>What should the heading look like, and where should it be?</a:t>
            </a:r>
          </a:p>
          <a:p>
            <a:r>
              <a:rPr lang="en-US" dirty="0" smtClean="0"/>
              <a:t>What should the header look like, and where should it be?</a:t>
            </a:r>
          </a:p>
          <a:p>
            <a:r>
              <a:rPr lang="en-US" dirty="0" smtClean="0"/>
              <a:t>How should your title be formatted, and where should it be?</a:t>
            </a:r>
          </a:p>
          <a:p>
            <a:r>
              <a:rPr lang="en-US" dirty="0" smtClean="0"/>
              <a:t>What is the proper font and font size?</a:t>
            </a:r>
          </a:p>
          <a:p>
            <a:r>
              <a:rPr lang="en-US" dirty="0" smtClean="0"/>
              <a:t>What is the proper line spacing?</a:t>
            </a:r>
          </a:p>
          <a:p>
            <a:r>
              <a:rPr lang="en-US" dirty="0" smtClean="0"/>
              <a:t>How would you do parenthetical citation for a novel or story with a known author and known page numbers?</a:t>
            </a:r>
          </a:p>
          <a:p>
            <a:pPr marL="274320" lvl="1" indent="0">
              <a:buNone/>
            </a:pPr>
            <a:endParaRPr lang="en-US" dirty="0" smtClean="0"/>
          </a:p>
        </p:txBody>
      </p:sp>
    </p:spTree>
    <p:extLst>
      <p:ext uri="{BB962C8B-B14F-4D97-AF65-F5344CB8AC3E}">
        <p14:creationId xmlns:p14="http://schemas.microsoft.com/office/powerpoint/2010/main" val="2209038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MLA HEADING</a:t>
            </a:r>
            <a:endParaRPr lang="en-US" dirty="0"/>
          </a:p>
        </p:txBody>
      </p:sp>
      <p:sp>
        <p:nvSpPr>
          <p:cNvPr id="3" name="Content Placeholder 2"/>
          <p:cNvSpPr>
            <a:spLocks noGrp="1"/>
          </p:cNvSpPr>
          <p:nvPr>
            <p:ph idx="1"/>
          </p:nvPr>
        </p:nvSpPr>
        <p:spPr/>
        <p:txBody>
          <a:bodyPr/>
          <a:lstStyle/>
          <a:p>
            <a:pPr marL="0" indent="0">
              <a:buNone/>
            </a:pPr>
            <a:r>
              <a:rPr lang="en-US" dirty="0" smtClean="0"/>
              <a:t>Your First and Last Name</a:t>
            </a:r>
          </a:p>
          <a:p>
            <a:pPr marL="0" indent="0">
              <a:buNone/>
            </a:pPr>
            <a:r>
              <a:rPr lang="en-US" dirty="0" smtClean="0"/>
              <a:t>Your Instructor’s Name</a:t>
            </a:r>
          </a:p>
          <a:p>
            <a:pPr marL="0" indent="0">
              <a:buNone/>
            </a:pPr>
            <a:r>
              <a:rPr lang="en-US" dirty="0" smtClean="0"/>
              <a:t>Your Course Name</a:t>
            </a:r>
          </a:p>
          <a:p>
            <a:pPr marL="0" indent="0">
              <a:buNone/>
            </a:pPr>
            <a:r>
              <a:rPr lang="en-US" dirty="0" smtClean="0"/>
              <a:t>The Date: Day Month Year—No punctuation</a:t>
            </a:r>
          </a:p>
          <a:p>
            <a:pPr marL="0" indent="0">
              <a:buNone/>
            </a:pPr>
            <a:endParaRPr lang="en-US" dirty="0"/>
          </a:p>
          <a:p>
            <a:pPr marL="0" indent="0">
              <a:buNone/>
            </a:pPr>
            <a:r>
              <a:rPr lang="en-US" dirty="0" smtClean="0"/>
              <a:t>***Those four lines should reflect the same line spacing, font, and font size of the rest of the paper. They should be plain text, and the four lines should appear within the body of the paper at the top left-hand corner of the first page of the paper.</a:t>
            </a:r>
            <a:endParaRPr lang="en-US" dirty="0"/>
          </a:p>
        </p:txBody>
      </p:sp>
    </p:spTree>
    <p:extLst>
      <p:ext uri="{BB962C8B-B14F-4D97-AF65-F5344CB8AC3E}">
        <p14:creationId xmlns:p14="http://schemas.microsoft.com/office/powerpoint/2010/main" val="41234384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MLA HEADING</a:t>
            </a:r>
          </a:p>
        </p:txBody>
      </p:sp>
      <p:sp>
        <p:nvSpPr>
          <p:cNvPr id="3" name="Content Placeholder 2"/>
          <p:cNvSpPr>
            <a:spLocks noGrp="1"/>
          </p:cNvSpPr>
          <p:nvPr>
            <p:ph idx="1"/>
          </p:nvPr>
        </p:nvSpPr>
        <p:spPr/>
        <p:txBody>
          <a:bodyPr/>
          <a:lstStyle/>
          <a:p>
            <a:pPr marL="0" indent="0">
              <a:buNone/>
            </a:pPr>
            <a:r>
              <a:rPr lang="en-US" dirty="0" smtClean="0"/>
              <a:t>Jane Doe</a:t>
            </a:r>
          </a:p>
          <a:p>
            <a:pPr marL="0" indent="0">
              <a:buNone/>
            </a:pPr>
            <a:r>
              <a:rPr lang="en-US" dirty="0" smtClean="0"/>
              <a:t>Mrs. Helton</a:t>
            </a:r>
          </a:p>
          <a:p>
            <a:pPr marL="0" indent="0">
              <a:buNone/>
            </a:pPr>
            <a:r>
              <a:rPr lang="en-US" dirty="0" smtClean="0"/>
              <a:t>English I CP First Hour</a:t>
            </a:r>
          </a:p>
          <a:p>
            <a:pPr marL="0" indent="0">
              <a:buNone/>
            </a:pPr>
            <a:r>
              <a:rPr lang="en-US" dirty="0" smtClean="0"/>
              <a:t>15 December 2014</a:t>
            </a:r>
            <a:endParaRPr lang="en-US" dirty="0"/>
          </a:p>
        </p:txBody>
      </p:sp>
    </p:spTree>
    <p:extLst>
      <p:ext uri="{BB962C8B-B14F-4D97-AF65-F5344CB8AC3E}">
        <p14:creationId xmlns:p14="http://schemas.microsoft.com/office/powerpoint/2010/main" val="28519352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HEADER</a:t>
            </a:r>
            <a:endParaRPr lang="en-US" dirty="0"/>
          </a:p>
        </p:txBody>
      </p:sp>
      <p:sp>
        <p:nvSpPr>
          <p:cNvPr id="3" name="Content Placeholder 2"/>
          <p:cNvSpPr>
            <a:spLocks noGrp="1"/>
          </p:cNvSpPr>
          <p:nvPr>
            <p:ph idx="1"/>
          </p:nvPr>
        </p:nvSpPr>
        <p:spPr/>
        <p:txBody>
          <a:bodyPr/>
          <a:lstStyle/>
          <a:p>
            <a:pPr marL="0" indent="0">
              <a:buNone/>
            </a:pPr>
            <a:r>
              <a:rPr lang="en-US" dirty="0" smtClean="0"/>
              <a:t>Your Last Name and Page Number</a:t>
            </a:r>
          </a:p>
          <a:p>
            <a:pPr marL="0" indent="0">
              <a:buNone/>
            </a:pPr>
            <a:endParaRPr lang="en-US" dirty="0"/>
          </a:p>
          <a:p>
            <a:pPr marL="0" indent="0">
              <a:buNone/>
            </a:pPr>
            <a:r>
              <a:rPr lang="en-US" dirty="0" smtClean="0"/>
              <a:t>***This should be in the HEADER part of your paper at the top right corner, not in the body of the paper, and it should repeat on each page.</a:t>
            </a:r>
          </a:p>
          <a:p>
            <a:pPr marL="0" indent="0">
              <a:buNone/>
            </a:pPr>
            <a:r>
              <a:rPr lang="en-US" dirty="0" smtClean="0"/>
              <a:t>***The same font and font size applies to the header as to the rest of the paper. </a:t>
            </a:r>
            <a:endParaRPr lang="en-US" dirty="0"/>
          </a:p>
        </p:txBody>
      </p:sp>
    </p:spTree>
    <p:extLst>
      <p:ext uri="{BB962C8B-B14F-4D97-AF65-F5344CB8AC3E}">
        <p14:creationId xmlns:p14="http://schemas.microsoft.com/office/powerpoint/2010/main" val="40929652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HEADER</a:t>
            </a:r>
            <a:endParaRPr lang="en-US" dirty="0"/>
          </a:p>
        </p:txBody>
      </p:sp>
      <p:sp>
        <p:nvSpPr>
          <p:cNvPr id="3" name="Content Placeholder 2"/>
          <p:cNvSpPr>
            <a:spLocks noGrp="1"/>
          </p:cNvSpPr>
          <p:nvPr>
            <p:ph idx="1"/>
          </p:nvPr>
        </p:nvSpPr>
        <p:spPr/>
        <p:txBody>
          <a:bodyPr/>
          <a:lstStyle/>
          <a:p>
            <a:pPr marL="0" indent="0" algn="r">
              <a:buNone/>
            </a:pPr>
            <a:r>
              <a:rPr lang="en-US" dirty="0"/>
              <a:t>Doe 1</a:t>
            </a:r>
          </a:p>
          <a:p>
            <a:pPr marL="0" indent="0" algn="r">
              <a:buNone/>
            </a:pPr>
            <a:endParaRPr lang="en-US" dirty="0"/>
          </a:p>
        </p:txBody>
      </p:sp>
    </p:spTree>
    <p:extLst>
      <p:ext uri="{BB962C8B-B14F-4D97-AF65-F5344CB8AC3E}">
        <p14:creationId xmlns:p14="http://schemas.microsoft.com/office/powerpoint/2010/main" val="30577818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HEADER and HEADING</a:t>
            </a:r>
            <a:endParaRPr lang="en-US" dirty="0"/>
          </a:p>
        </p:txBody>
      </p:sp>
      <p:sp>
        <p:nvSpPr>
          <p:cNvPr id="3" name="Content Placeholder 2"/>
          <p:cNvSpPr>
            <a:spLocks noGrp="1"/>
          </p:cNvSpPr>
          <p:nvPr>
            <p:ph idx="1"/>
          </p:nvPr>
        </p:nvSpPr>
        <p:spPr/>
        <p:txBody>
          <a:bodyPr/>
          <a:lstStyle/>
          <a:p>
            <a:pPr marL="0" indent="0" algn="r">
              <a:buNone/>
            </a:pPr>
            <a:r>
              <a:rPr lang="en-US" dirty="0" smtClean="0"/>
              <a:t>Doe 1</a:t>
            </a:r>
          </a:p>
          <a:p>
            <a:pPr marL="0" indent="0">
              <a:buNone/>
            </a:pPr>
            <a:r>
              <a:rPr lang="en-US" dirty="0" smtClean="0"/>
              <a:t>Jane Doe</a:t>
            </a:r>
          </a:p>
          <a:p>
            <a:pPr marL="0" indent="0">
              <a:buNone/>
            </a:pPr>
            <a:r>
              <a:rPr lang="en-US" dirty="0" smtClean="0"/>
              <a:t>Mrs. Helton</a:t>
            </a:r>
          </a:p>
          <a:p>
            <a:pPr marL="0" indent="0">
              <a:buNone/>
            </a:pPr>
            <a:r>
              <a:rPr lang="en-US" dirty="0" smtClean="0"/>
              <a:t>English I CP First Hour</a:t>
            </a:r>
          </a:p>
          <a:p>
            <a:pPr marL="0" indent="0">
              <a:buNone/>
            </a:pPr>
            <a:r>
              <a:rPr lang="en-US" dirty="0" smtClean="0"/>
              <a:t>15 December 2014</a:t>
            </a:r>
          </a:p>
          <a:p>
            <a:pPr marL="0" indent="0">
              <a:buNone/>
            </a:pPr>
            <a:endParaRPr lang="en-US" dirty="0"/>
          </a:p>
        </p:txBody>
      </p:sp>
    </p:spTree>
    <p:extLst>
      <p:ext uri="{BB962C8B-B14F-4D97-AF65-F5344CB8AC3E}">
        <p14:creationId xmlns:p14="http://schemas.microsoft.com/office/powerpoint/2010/main" val="16786038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Chalkboard education presentation (widescreen)</Template>
  <TotalTime>0</TotalTime>
  <Words>994</Words>
  <Application>Microsoft Office PowerPoint</Application>
  <PresentationFormat>Custom</PresentationFormat>
  <Paragraphs>102</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Consolas</vt:lpstr>
      <vt:lpstr>Corbel</vt:lpstr>
      <vt:lpstr>Wingdings</vt:lpstr>
      <vt:lpstr>Chalkboard 16x9</vt:lpstr>
      <vt:lpstr>Final Exam Review</vt:lpstr>
      <vt:lpstr>Four Types of Sentences:</vt:lpstr>
      <vt:lpstr>Parts of Speech</vt:lpstr>
      <vt:lpstr>MLA Format</vt:lpstr>
      <vt:lpstr>MLA HEADING</vt:lpstr>
      <vt:lpstr>MLA HEADING</vt:lpstr>
      <vt:lpstr>MLA HEADER</vt:lpstr>
      <vt:lpstr>MLA HEADER</vt:lpstr>
      <vt:lpstr>MLA HEADER and HEADING</vt:lpstr>
      <vt:lpstr>MLA TITLE</vt:lpstr>
      <vt:lpstr>MLA Header, Heading, and Title</vt:lpstr>
      <vt:lpstr>MLA Font, Font Size, and Line Spacing</vt:lpstr>
      <vt:lpstr>MLA Parenthetical Citation</vt:lpstr>
      <vt:lpstr>Sentences vs. Fragments</vt:lpstr>
      <vt:lpstr>Subject vs. Predicate</vt:lpstr>
      <vt:lpstr>What makes a strong thesis statement?</vt:lpstr>
      <vt:lpstr>Parts of a perfect paragraph:</vt:lpstr>
      <vt:lpstr>Embedding quotes</vt:lpstr>
      <vt:lpstr>Contractions and Tenses in Writing</vt:lpstr>
      <vt:lpstr>Literary Terms: </vt:lpstr>
      <vt:lpstr>OTHER INFORMATION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2014-12-15T15:25:14Z</dcterms:created>
  <dcterms:modified xsi:type="dcterms:W3CDTF">2014-12-15T15:56:55Z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