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8" r:id="rId20"/>
    <p:sldId id="269" r:id="rId21"/>
    <p:sldId id="270" r:id="rId22"/>
    <p:sldId id="277" r:id="rId23"/>
    <p:sldId id="276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4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97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6630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15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85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6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1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3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1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8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2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9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4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1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4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Finals Review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December 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86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“‘Light of my days, Telemachus…’”</a:t>
            </a:r>
          </a:p>
          <a:p>
            <a:r>
              <a:rPr lang="en-US" sz="4800" dirty="0" smtClean="0"/>
              <a:t>What literary device is this? What is a synonym for the literary device?</a:t>
            </a:r>
          </a:p>
          <a:p>
            <a:pPr marL="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241242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It is an epithet, or essentially a nickname.</a:t>
            </a:r>
          </a:p>
        </p:txBody>
      </p:sp>
    </p:spTree>
    <p:extLst>
      <p:ext uri="{BB962C8B-B14F-4D97-AF65-F5344CB8AC3E}">
        <p14:creationId xmlns:p14="http://schemas.microsoft.com/office/powerpoint/2010/main" val="663709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Simile, metaphor, or epic simile?</a:t>
            </a:r>
          </a:p>
          <a:p>
            <a:pPr lvl="1"/>
            <a:r>
              <a:rPr lang="en-US" sz="4000" dirty="0" smtClean="0"/>
              <a:t>“Think of a man whose dear and only son,/born to him in exile, reared with labor,/has lived ten years abroad and now returns:/how would that man embrace his son! Just so/the herdsman clapped his arms around Telemachus”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20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Epic simile</a:t>
            </a:r>
          </a:p>
          <a:p>
            <a:r>
              <a:rPr lang="en-US" sz="3200" dirty="0" smtClean="0"/>
              <a:t>How can you tell?</a:t>
            </a:r>
          </a:p>
          <a:p>
            <a:pPr lvl="1"/>
            <a:r>
              <a:rPr lang="en-US" sz="3200" dirty="0" smtClean="0"/>
              <a:t>It comprises multiple lines</a:t>
            </a:r>
          </a:p>
          <a:p>
            <a:pPr lvl="1"/>
            <a:r>
              <a:rPr lang="en-US" sz="3200" dirty="0" smtClean="0"/>
              <a:t>The first portion explains an “everyday” situation</a:t>
            </a:r>
          </a:p>
          <a:p>
            <a:pPr lvl="1"/>
            <a:r>
              <a:rPr lang="en-US" sz="3200" dirty="0" smtClean="0"/>
              <a:t>The second portion links it to something “epic”</a:t>
            </a:r>
          </a:p>
          <a:p>
            <a:pPr lvl="2"/>
            <a:r>
              <a:rPr lang="en-US" sz="3200" dirty="0" smtClean="0"/>
              <a:t>Terms to create the link are those like “just so,” “so,” “no __________” (more, higher, different, etc.)</a:t>
            </a:r>
          </a:p>
        </p:txBody>
      </p:sp>
    </p:spTree>
    <p:extLst>
      <p:ext uri="{BB962C8B-B14F-4D97-AF65-F5344CB8AC3E}">
        <p14:creationId xmlns:p14="http://schemas.microsoft.com/office/powerpoint/2010/main" val="410855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Simile, metaphor, or epic simile?</a:t>
            </a:r>
          </a:p>
          <a:p>
            <a:pPr lvl="1"/>
            <a:r>
              <a:rPr lang="en-US" sz="4400" dirty="0" smtClean="0"/>
              <a:t>“Most important, though, our kitchen is the heart of our home.”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86388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Metaphor</a:t>
            </a:r>
          </a:p>
          <a:p>
            <a:pPr lvl="1"/>
            <a:r>
              <a:rPr lang="en-US" sz="4400" dirty="0" smtClean="0"/>
              <a:t>Something “is” another thing</a:t>
            </a:r>
          </a:p>
          <a:p>
            <a:pPr lvl="2"/>
            <a:r>
              <a:rPr lang="en-US" sz="4400" dirty="0" smtClean="0"/>
              <a:t>Forms of “to be” or “to become” often link the comparison between two unlike/different/separate things.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62409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Simile, metaphor, or epic simile?</a:t>
            </a:r>
          </a:p>
          <a:p>
            <a:pPr lvl="1"/>
            <a:r>
              <a:rPr lang="en-US" sz="4400" dirty="0" smtClean="0"/>
              <a:t>“An apprehensive night crawled by slowly like a wounded snake…”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62609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Simile</a:t>
            </a:r>
          </a:p>
          <a:p>
            <a:pPr lvl="1"/>
            <a:r>
              <a:rPr lang="en-US" sz="4800" dirty="0" smtClean="0"/>
              <a:t>The comparison is structured using “like” or “as.”</a:t>
            </a:r>
          </a:p>
        </p:txBody>
      </p:sp>
    </p:spTree>
    <p:extLst>
      <p:ext uri="{BB962C8B-B14F-4D97-AF65-F5344CB8AC3E}">
        <p14:creationId xmlns:p14="http://schemas.microsoft.com/office/powerpoint/2010/main" val="267827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Simile, metaphor, or epic simile</a:t>
            </a:r>
            <a:r>
              <a:rPr lang="en-US" sz="4400" dirty="0" smtClean="0"/>
              <a:t>?</a:t>
            </a:r>
          </a:p>
          <a:p>
            <a:pPr lvl="1"/>
            <a:r>
              <a:rPr lang="en-US" sz="4400" dirty="0" smtClean="0"/>
              <a:t>“The lights of the yacht became faint and ever-vanishing fireflies…”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76053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Metaphor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386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Date format: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would you write it? </a:t>
            </a:r>
          </a:p>
          <a:p>
            <a:pPr lvl="1"/>
            <a:r>
              <a:rPr lang="en-US" sz="4800" dirty="0" smtClean="0"/>
              <a:t>A: Day, Month, Year</a:t>
            </a:r>
          </a:p>
          <a:p>
            <a:pPr lvl="1"/>
            <a:r>
              <a:rPr lang="en-US" sz="4800" dirty="0" smtClean="0"/>
              <a:t>B: Day Month Year</a:t>
            </a:r>
          </a:p>
          <a:p>
            <a:pPr lvl="1"/>
            <a:r>
              <a:rPr lang="en-US" sz="4800" dirty="0" smtClean="0"/>
              <a:t>C: Month Day, Year</a:t>
            </a:r>
          </a:p>
          <a:p>
            <a:pPr lvl="1"/>
            <a:r>
              <a:rPr lang="en-US" sz="4800" dirty="0" smtClean="0"/>
              <a:t>D: Year  Month Day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95843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Simile, metaphor, or epic simile?</a:t>
            </a:r>
          </a:p>
          <a:p>
            <a:pPr lvl="1"/>
            <a:r>
              <a:rPr lang="en-US" sz="4000" dirty="0" smtClean="0"/>
              <a:t>“In a smithy/one sees a white-hot </a:t>
            </a:r>
            <a:r>
              <a:rPr lang="en-US" sz="4000" dirty="0" err="1" smtClean="0"/>
              <a:t>axhead</a:t>
            </a:r>
            <a:r>
              <a:rPr lang="en-US" sz="4000" dirty="0" smtClean="0"/>
              <a:t> or an adze/plunged and wrung in a cold tub, screeching steam--/the way they make soft iron hale and hard--/just so the eyeball hissed around the spike.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1456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Epic simile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9948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Simile, metaphor, or epic simile?</a:t>
            </a:r>
          </a:p>
          <a:p>
            <a:pPr lvl="1"/>
            <a:r>
              <a:rPr lang="en-US" sz="4400" dirty="0" smtClean="0"/>
              <a:t>“Her mind a blank…”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6393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Metaphor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0778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279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7008"/>
            <a:ext cx="10820400" cy="5011677"/>
          </a:xfrm>
        </p:spPr>
        <p:txBody>
          <a:bodyPr>
            <a:noAutofit/>
          </a:bodyPr>
          <a:lstStyle/>
          <a:p>
            <a:r>
              <a:rPr lang="en-US" sz="4000" dirty="0" smtClean="0"/>
              <a:t>A run on sentence might not always seem or sound “rambling” as the name implies; sometimes it is created by an improper use of a comma—namely a “comma splice.”</a:t>
            </a:r>
          </a:p>
          <a:p>
            <a:r>
              <a:rPr lang="en-US" sz="4000" dirty="0" smtClean="0"/>
              <a:t>Look at the sentence above. Had I used a comma where the semi-colon (;) is, the sentence would have been a run-on.</a:t>
            </a:r>
          </a:p>
          <a:p>
            <a:pPr lvl="1"/>
            <a:r>
              <a:rPr lang="en-US" sz="4000" dirty="0" smtClean="0"/>
              <a:t>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2834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279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2352"/>
            <a:ext cx="10820400" cy="4926333"/>
          </a:xfrm>
        </p:spPr>
        <p:txBody>
          <a:bodyPr>
            <a:noAutofit/>
          </a:bodyPr>
          <a:lstStyle/>
          <a:p>
            <a:r>
              <a:rPr lang="en-US" sz="3600" dirty="0"/>
              <a:t>A run on sentence might not always seem or sound “rambling” as the name </a:t>
            </a:r>
            <a:r>
              <a:rPr lang="en-US" sz="3600" dirty="0" smtClean="0"/>
              <a:t>implies, </a:t>
            </a:r>
            <a:r>
              <a:rPr lang="en-US" sz="3600" dirty="0"/>
              <a:t>sometimes it is created by an improper use of a comma—namely a “comma </a:t>
            </a:r>
            <a:r>
              <a:rPr lang="en-US" sz="3600" dirty="0" smtClean="0"/>
              <a:t>splice.”</a:t>
            </a:r>
          </a:p>
          <a:p>
            <a:pPr lvl="1"/>
            <a:r>
              <a:rPr lang="en-US" sz="3600" dirty="0" smtClean="0"/>
              <a:t>Here, two independent clauses (which can stand alone as complete sentences) are being separated by just a comma. That is not the intended purpose of a comma, so we must edit it.</a:t>
            </a:r>
          </a:p>
          <a:p>
            <a:pPr lvl="1"/>
            <a:r>
              <a:rPr lang="en-US" sz="3600" dirty="0" smtClean="0"/>
              <a:t>With what can we replace the comma?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309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035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9888"/>
            <a:ext cx="10820400" cy="4828797"/>
          </a:xfrm>
        </p:spPr>
        <p:txBody>
          <a:bodyPr>
            <a:noAutofit/>
          </a:bodyPr>
          <a:lstStyle/>
          <a:p>
            <a:r>
              <a:rPr lang="en-US" sz="4400" dirty="0" smtClean="0"/>
              <a:t>We can use a semi-colon ; (how the sentence was originally structured)</a:t>
            </a:r>
          </a:p>
          <a:p>
            <a:r>
              <a:rPr lang="en-US" sz="4400" dirty="0" smtClean="0"/>
              <a:t>We can replace it with a period (and capitalize the following letter)</a:t>
            </a:r>
          </a:p>
          <a:p>
            <a:r>
              <a:rPr lang="en-US" sz="4400" dirty="0" smtClean="0"/>
              <a:t>We can also ADD a COORDINATING CONJUNCTION after the comma.</a:t>
            </a:r>
          </a:p>
          <a:p>
            <a:pPr lvl="1"/>
            <a:r>
              <a:rPr lang="en-US" sz="4400" dirty="0" smtClean="0"/>
              <a:t>FANBOYS</a:t>
            </a:r>
          </a:p>
          <a:p>
            <a:pPr lvl="1"/>
            <a:r>
              <a:rPr lang="en-US" sz="4400" dirty="0" smtClean="0"/>
              <a:t>For, and, nor, but, or, yet, so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0341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011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1392"/>
            <a:ext cx="10820400" cy="4987293"/>
          </a:xfrm>
        </p:spPr>
        <p:txBody>
          <a:bodyPr>
            <a:noAutofit/>
          </a:bodyPr>
          <a:lstStyle/>
          <a:p>
            <a:r>
              <a:rPr lang="en-US" sz="4000" dirty="0"/>
              <a:t>A run on sentence might not always seem or sound “rambling” as the name </a:t>
            </a:r>
            <a:r>
              <a:rPr lang="en-US" sz="4000" dirty="0" smtClean="0"/>
              <a:t>implies</a:t>
            </a:r>
            <a:r>
              <a:rPr lang="en-US" sz="4000" dirty="0" smtClean="0">
                <a:solidFill>
                  <a:srgbClr val="FF0000"/>
                </a:solidFill>
              </a:rPr>
              <a:t>. S</a:t>
            </a:r>
            <a:r>
              <a:rPr lang="en-US" sz="4000" dirty="0" smtClean="0"/>
              <a:t>ometimes </a:t>
            </a:r>
            <a:r>
              <a:rPr lang="en-US" sz="4000" dirty="0"/>
              <a:t>it is created by an improper use of a comma—namely a “comma </a:t>
            </a:r>
            <a:r>
              <a:rPr lang="en-US" sz="4000" dirty="0" smtClean="0"/>
              <a:t>splice.”</a:t>
            </a:r>
            <a:endParaRPr lang="en-US" sz="4000" dirty="0"/>
          </a:p>
          <a:p>
            <a:r>
              <a:rPr lang="en-US" sz="4000" dirty="0"/>
              <a:t>A run on sentence might not always seem or sound “rambling” as the name </a:t>
            </a:r>
            <a:r>
              <a:rPr lang="en-US" sz="4000" dirty="0" smtClean="0"/>
              <a:t>implies</a:t>
            </a:r>
            <a:r>
              <a:rPr lang="en-US" sz="4000" dirty="0" smtClean="0">
                <a:solidFill>
                  <a:srgbClr val="FF0000"/>
                </a:solidFill>
              </a:rPr>
              <a:t>, for </a:t>
            </a:r>
            <a:r>
              <a:rPr lang="en-US" sz="4000" dirty="0" smtClean="0"/>
              <a:t>sometimes </a:t>
            </a:r>
            <a:r>
              <a:rPr lang="en-US" sz="4000" dirty="0"/>
              <a:t>it is created by an improper use of a comma—namely a “comma </a:t>
            </a:r>
            <a:r>
              <a:rPr lang="en-US" sz="4000" dirty="0" smtClean="0"/>
              <a:t>splice.”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3789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2496"/>
            <a:ext cx="10820400" cy="4536189"/>
          </a:xfrm>
        </p:spPr>
        <p:txBody>
          <a:bodyPr>
            <a:noAutofit/>
          </a:bodyPr>
          <a:lstStyle/>
          <a:p>
            <a:r>
              <a:rPr lang="en-US" sz="4000" dirty="0" smtClean="0"/>
              <a:t>Are not an independent clause</a:t>
            </a:r>
          </a:p>
          <a:p>
            <a:r>
              <a:rPr lang="en-US" sz="4000" dirty="0" smtClean="0"/>
              <a:t>May just be a dependent clause</a:t>
            </a:r>
          </a:p>
          <a:p>
            <a:r>
              <a:rPr lang="en-US" sz="4000" dirty="0" smtClean="0"/>
              <a:t>Are missing part of the subject or predicate</a:t>
            </a:r>
          </a:p>
          <a:p>
            <a:r>
              <a:rPr lang="en-US" sz="4000" dirty="0" smtClean="0"/>
              <a:t>Should sound and feel incomplete if you were to read them aloud</a:t>
            </a:r>
          </a:p>
          <a:p>
            <a:pPr lvl="1"/>
            <a:r>
              <a:rPr lang="en-US" sz="4000" dirty="0" smtClean="0"/>
              <a:t>All of the above are fragments because they are missing their subject.</a:t>
            </a:r>
          </a:p>
        </p:txBody>
      </p:sp>
    </p:spTree>
    <p:extLst>
      <p:ext uri="{BB962C8B-B14F-4D97-AF65-F5344CB8AC3E}">
        <p14:creationId xmlns:p14="http://schemas.microsoft.com/office/powerpoint/2010/main" val="3957012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These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contain a subject and a predicate.</a:t>
            </a:r>
          </a:p>
          <a:p>
            <a:pPr lvl="1"/>
            <a:r>
              <a:rPr lang="en-US" sz="4800" dirty="0" smtClean="0">
                <a:solidFill>
                  <a:srgbClr val="FF0000"/>
                </a:solidFill>
              </a:rPr>
              <a:t>Subject (think: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the person</a:t>
            </a:r>
            <a:r>
              <a:rPr lang="en-US" sz="4800" dirty="0">
                <a:solidFill>
                  <a:srgbClr val="FF0000"/>
                </a:solidFill>
              </a:rPr>
              <a:t>, place, thing, or idea that is doing or being </a:t>
            </a:r>
            <a:r>
              <a:rPr lang="en-US" sz="4800" dirty="0" smtClean="0">
                <a:solidFill>
                  <a:srgbClr val="FF0000"/>
                </a:solidFill>
              </a:rPr>
              <a:t>something)</a:t>
            </a:r>
          </a:p>
          <a:p>
            <a:pPr lvl="1"/>
            <a:r>
              <a:rPr lang="en-US" sz="4800" dirty="0" smtClean="0">
                <a:solidFill>
                  <a:srgbClr val="00B050"/>
                </a:solidFill>
              </a:rPr>
              <a:t>Predicate (think: the action; contains the verb)</a:t>
            </a:r>
          </a:p>
        </p:txBody>
      </p:sp>
    </p:spTree>
    <p:extLst>
      <p:ext uri="{BB962C8B-B14F-4D97-AF65-F5344CB8AC3E}">
        <p14:creationId xmlns:p14="http://schemas.microsoft.com/office/powerpoint/2010/main" val="416475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Date format: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How would you write it? </a:t>
            </a:r>
          </a:p>
          <a:p>
            <a:pPr lvl="1"/>
            <a:r>
              <a:rPr lang="en-US" sz="4800" dirty="0"/>
              <a:t>A: Day, Month, Year</a:t>
            </a:r>
          </a:p>
          <a:p>
            <a:pPr lvl="1"/>
            <a:r>
              <a:rPr lang="en-US" sz="4800" dirty="0"/>
              <a:t>B: </a:t>
            </a:r>
            <a:r>
              <a:rPr lang="en-US" sz="4800" b="1" u="sng" dirty="0"/>
              <a:t>Day Month Year</a:t>
            </a:r>
          </a:p>
          <a:p>
            <a:pPr lvl="1"/>
            <a:r>
              <a:rPr lang="en-US" sz="4800" dirty="0"/>
              <a:t>C: Month Day, Year</a:t>
            </a:r>
          </a:p>
          <a:p>
            <a:pPr lvl="1"/>
            <a:r>
              <a:rPr lang="en-US" sz="4800" dirty="0"/>
              <a:t>D: Year  Month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9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Date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8 December 2015</a:t>
            </a:r>
          </a:p>
          <a:p>
            <a:r>
              <a:rPr lang="en-US" sz="5400" dirty="0" smtClean="0"/>
              <a:t>There is no punctuation.</a:t>
            </a:r>
          </a:p>
          <a:p>
            <a:r>
              <a:rPr lang="en-US" sz="5400" dirty="0" smtClean="0"/>
              <a:t>You must write out the month.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6607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TIQAC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What’s the point of the “analysis” section of a body paragraph?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0216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723051"/>
          </a:xfrm>
        </p:spPr>
        <p:txBody>
          <a:bodyPr/>
          <a:lstStyle/>
          <a:p>
            <a:r>
              <a:rPr lang="en-US" dirty="0" smtClean="0"/>
              <a:t>TIQAC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7696"/>
            <a:ext cx="10820400" cy="5718048"/>
          </a:xfrm>
        </p:spPr>
        <p:txBody>
          <a:bodyPr>
            <a:noAutofit/>
          </a:bodyPr>
          <a:lstStyle/>
          <a:p>
            <a:r>
              <a:rPr lang="en-US" sz="3600" dirty="0" smtClean="0"/>
              <a:t>In your analysis, you will break down your quotation or evidence. To analyze your quote means to examine it in great detail, and to discover and reveal a deeper pattern or meaning. </a:t>
            </a:r>
          </a:p>
          <a:p>
            <a:r>
              <a:rPr lang="en-US" sz="3600" dirty="0" smtClean="0"/>
              <a:t>It is not just restating the quote. </a:t>
            </a:r>
          </a:p>
          <a:p>
            <a:r>
              <a:rPr lang="en-US" sz="3600" dirty="0" smtClean="0"/>
              <a:t>It cannot be vague.</a:t>
            </a:r>
          </a:p>
          <a:p>
            <a:r>
              <a:rPr lang="en-US" sz="3600" dirty="0" smtClean="0"/>
              <a:t>It is the section in which you demonstrate your greater understanding of the material, and the greater purpose of the evidence you selected.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818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the proper way to cite a quotation?</a:t>
            </a:r>
          </a:p>
          <a:p>
            <a:pPr lvl="1"/>
            <a:r>
              <a:rPr lang="en-US" sz="4400" dirty="0" smtClean="0"/>
              <a:t>A: “Quote” (Poe 215).</a:t>
            </a:r>
          </a:p>
          <a:p>
            <a:pPr lvl="1"/>
            <a:r>
              <a:rPr lang="en-US" sz="4400" dirty="0" smtClean="0"/>
              <a:t>B: “Quote.” (Poe 215)</a:t>
            </a:r>
          </a:p>
          <a:p>
            <a:pPr lvl="1"/>
            <a:r>
              <a:rPr lang="en-US" sz="4400" dirty="0" smtClean="0"/>
              <a:t>C: “Quote” (Poe, 215).</a:t>
            </a:r>
          </a:p>
          <a:p>
            <a:pPr lvl="1"/>
            <a:r>
              <a:rPr lang="en-US" sz="4400" dirty="0" smtClean="0"/>
              <a:t>D: “Quote.” (Poe, 215)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4602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What is the proper way to cite a quotation?</a:t>
            </a:r>
          </a:p>
          <a:p>
            <a:pPr lvl="1"/>
            <a:r>
              <a:rPr lang="en-US" sz="4400" b="1" u="sng" dirty="0"/>
              <a:t>A: “Quote” (Poe 215).</a:t>
            </a:r>
          </a:p>
          <a:p>
            <a:pPr lvl="1"/>
            <a:r>
              <a:rPr lang="en-US" sz="4400" dirty="0"/>
              <a:t>B: “Quote.” (Poe 215)</a:t>
            </a:r>
          </a:p>
          <a:p>
            <a:pPr lvl="1"/>
            <a:r>
              <a:rPr lang="en-US" sz="4400" dirty="0"/>
              <a:t>C: “Quote” (Poe, 215).</a:t>
            </a:r>
          </a:p>
          <a:p>
            <a:pPr lvl="1"/>
            <a:r>
              <a:rPr lang="en-US" sz="4400" dirty="0"/>
              <a:t>D: “Quote.” (Poe, 215)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6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52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6736"/>
            <a:ext cx="10820400" cy="4901949"/>
          </a:xfrm>
        </p:spPr>
        <p:txBody>
          <a:bodyPr>
            <a:noAutofit/>
          </a:bodyPr>
          <a:lstStyle/>
          <a:p>
            <a:r>
              <a:rPr lang="en-US" sz="3600" dirty="0" smtClean="0"/>
              <a:t>You must always cite, even if you are just paraphrasing.</a:t>
            </a:r>
          </a:p>
          <a:p>
            <a:pPr lvl="1"/>
            <a:r>
              <a:rPr lang="en-US" sz="3600" dirty="0" smtClean="0"/>
              <a:t>Anything you did not know on your own/you learned from another source must be cited.</a:t>
            </a:r>
          </a:p>
          <a:p>
            <a:r>
              <a:rPr lang="en-US" sz="3600" dirty="0" smtClean="0"/>
              <a:t>Inside the parentheses, use the author’s last name and the page number.</a:t>
            </a:r>
          </a:p>
          <a:p>
            <a:r>
              <a:rPr lang="en-US" sz="3600" dirty="0" smtClean="0"/>
              <a:t>There is no punctuation inside the parentheses.</a:t>
            </a:r>
          </a:p>
          <a:p>
            <a:r>
              <a:rPr lang="en-US" sz="3600" dirty="0" smtClean="0"/>
              <a:t>If the quotation ends in a period, you will place that after your citation, essentially making it part of your sentence.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95675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39</TotalTime>
  <Words>1057</Words>
  <Application>Microsoft Office PowerPoint</Application>
  <PresentationFormat>Widescreen</PresentationFormat>
  <Paragraphs>113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Century Gothic</vt:lpstr>
      <vt:lpstr>Vapor Trail</vt:lpstr>
      <vt:lpstr>Finals Review Practice</vt:lpstr>
      <vt:lpstr>MLA Date format:</vt:lpstr>
      <vt:lpstr>MLA Date format:</vt:lpstr>
      <vt:lpstr>MLA Date format</vt:lpstr>
      <vt:lpstr>TIQAC Format</vt:lpstr>
      <vt:lpstr>TIQAC format</vt:lpstr>
      <vt:lpstr>CITation</vt:lpstr>
      <vt:lpstr>Citation</vt:lpstr>
      <vt:lpstr>Citation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Literary terms</vt:lpstr>
      <vt:lpstr>Run-on sentences</vt:lpstr>
      <vt:lpstr>Run-on sentences</vt:lpstr>
      <vt:lpstr>Run-on sentences</vt:lpstr>
      <vt:lpstr>Run-on sentences</vt:lpstr>
      <vt:lpstr>Fragments</vt:lpstr>
      <vt:lpstr>Complete sentences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Finals Review Practice</dc:title>
  <dc:creator>kgraham3</dc:creator>
  <cp:lastModifiedBy>kgraham3</cp:lastModifiedBy>
  <cp:revision>6</cp:revision>
  <dcterms:created xsi:type="dcterms:W3CDTF">2015-12-08T13:55:04Z</dcterms:created>
  <dcterms:modified xsi:type="dcterms:W3CDTF">2015-12-08T14:34:52Z</dcterms:modified>
</cp:coreProperties>
</file>