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64" d="100"/>
          <a:sy n="64" d="100"/>
        </p:scale>
        <p:origin x="78"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4/6/2015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Interpreting the Rubric</a:t>
            </a:r>
            <a:endParaRPr lang="en-US" dirty="0"/>
          </a:p>
        </p:txBody>
      </p:sp>
      <p:sp>
        <p:nvSpPr>
          <p:cNvPr id="3" name="Subtitle 2"/>
          <p:cNvSpPr>
            <a:spLocks noGrp="1"/>
          </p:cNvSpPr>
          <p:nvPr>
            <p:ph type="subTitle" idx="1"/>
          </p:nvPr>
        </p:nvSpPr>
        <p:spPr/>
        <p:txBody>
          <a:bodyPr>
            <a:normAutofit lnSpcReduction="10000"/>
          </a:bodyPr>
          <a:lstStyle/>
          <a:p>
            <a:r>
              <a:rPr lang="en-US" dirty="0" smtClean="0"/>
              <a:t>Research Paper</a:t>
            </a:r>
          </a:p>
          <a:p>
            <a:r>
              <a:rPr lang="en-US" dirty="0" smtClean="0"/>
              <a:t>Spring Semester 2015</a:t>
            </a:r>
          </a:p>
          <a:p>
            <a:r>
              <a:rPr lang="en-US" dirty="0" smtClean="0"/>
              <a:t>Mrs. Helton’s English I CP</a:t>
            </a:r>
            <a:endParaRPr lang="en-US" dirty="0"/>
          </a:p>
        </p:txBody>
      </p:sp>
    </p:spTree>
    <p:extLst>
      <p:ext uri="{BB962C8B-B14F-4D97-AF65-F5344CB8AC3E}">
        <p14:creationId xmlns:p14="http://schemas.microsoft.com/office/powerpoint/2010/main" val="914622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dirty="0" smtClean="0"/>
              <a:t>“For </a:t>
            </a:r>
            <a:r>
              <a:rPr lang="en-US" dirty="0"/>
              <a:t>each main point, you quote either from your text or findings from your </a:t>
            </a:r>
            <a:r>
              <a:rPr lang="en-US" dirty="0" smtClean="0"/>
              <a:t>research…”</a:t>
            </a:r>
            <a:endParaRPr lang="en-US" dirty="0"/>
          </a:p>
        </p:txBody>
      </p:sp>
      <p:sp>
        <p:nvSpPr>
          <p:cNvPr id="3" name="Content Placeholder 2"/>
          <p:cNvSpPr>
            <a:spLocks noGrp="1"/>
          </p:cNvSpPr>
          <p:nvPr>
            <p:ph idx="1"/>
          </p:nvPr>
        </p:nvSpPr>
        <p:spPr/>
        <p:txBody>
          <a:bodyPr>
            <a:noAutofit/>
          </a:bodyPr>
          <a:lstStyle/>
          <a:p>
            <a:r>
              <a:rPr lang="en-US" sz="2800" dirty="0" smtClean="0"/>
              <a:t>Do not make a point without backing it up. If you try to </a:t>
            </a:r>
            <a:r>
              <a:rPr lang="en-US" sz="2800" b="1" dirty="0" smtClean="0"/>
              <a:t>tell</a:t>
            </a:r>
            <a:r>
              <a:rPr lang="en-US" sz="2800" dirty="0" smtClean="0"/>
              <a:t> me that your book contains a certain message/theme about violence, you will have to </a:t>
            </a:r>
            <a:r>
              <a:rPr lang="en-US" sz="2800" b="1" dirty="0" smtClean="0"/>
              <a:t>show</a:t>
            </a:r>
            <a:r>
              <a:rPr lang="en-US" sz="2800" dirty="0" smtClean="0"/>
              <a:t> me proof to make me a believer and earn yourself adequate points.</a:t>
            </a:r>
          </a:p>
          <a:p>
            <a:r>
              <a:rPr lang="en-US" sz="2800" dirty="0" smtClean="0"/>
              <a:t>If you give me a quote to back up a point you make but it has nothing to do with your point, how is that proof? Your quotes actually need to be relevant (related) and supportive.</a:t>
            </a:r>
            <a:endParaRPr lang="en-US" sz="2800" dirty="0"/>
          </a:p>
        </p:txBody>
      </p:sp>
    </p:spTree>
    <p:extLst>
      <p:ext uri="{BB962C8B-B14F-4D97-AF65-F5344CB8AC3E}">
        <p14:creationId xmlns:p14="http://schemas.microsoft.com/office/powerpoint/2010/main" val="4153119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“Your </a:t>
            </a:r>
            <a:r>
              <a:rPr lang="en-US" dirty="0"/>
              <a:t>paragraphs thoroughly discuss the point made by the quotes and do not leave the reader wondering </a:t>
            </a:r>
            <a:r>
              <a:rPr lang="en-US" dirty="0" smtClean="0"/>
              <a:t>…”</a:t>
            </a:r>
            <a:endParaRPr lang="en-US" dirty="0"/>
          </a:p>
        </p:txBody>
      </p:sp>
      <p:sp>
        <p:nvSpPr>
          <p:cNvPr id="3" name="Content Placeholder 2"/>
          <p:cNvSpPr>
            <a:spLocks noGrp="1"/>
          </p:cNvSpPr>
          <p:nvPr>
            <p:ph idx="1"/>
          </p:nvPr>
        </p:nvSpPr>
        <p:spPr/>
        <p:txBody>
          <a:bodyPr>
            <a:normAutofit/>
          </a:bodyPr>
          <a:lstStyle/>
          <a:p>
            <a:r>
              <a:rPr lang="en-US" sz="2400" dirty="0" smtClean="0"/>
              <a:t>If you have the world’s greatest quote but you take it out of context (its source, the book or article you are using) and give no explanations, how am I to know what is so great about it? It is just a random quote if you don’t inform me of what you believe to be its greater meaning and purpose.</a:t>
            </a:r>
          </a:p>
          <a:p>
            <a:r>
              <a:rPr lang="en-US" sz="2400" dirty="0" smtClean="0"/>
              <a:t>Let me know through your writing the situation surrounding this quote. Let me know through your writing how it supports your thesis, and how it shows your theme. </a:t>
            </a:r>
          </a:p>
          <a:p>
            <a:endParaRPr lang="en-US" sz="2400" dirty="0"/>
          </a:p>
        </p:txBody>
      </p:sp>
    </p:spTree>
    <p:extLst>
      <p:ext uri="{BB962C8B-B14F-4D97-AF65-F5344CB8AC3E}">
        <p14:creationId xmlns:p14="http://schemas.microsoft.com/office/powerpoint/2010/main" val="2886029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a:t>Paragraphs are well written and flow well</a:t>
            </a:r>
            <a:r>
              <a:rPr lang="en-US" dirty="0" smtClean="0"/>
              <a:t>.”</a:t>
            </a:r>
            <a:endParaRPr lang="en-US" dirty="0"/>
          </a:p>
        </p:txBody>
      </p:sp>
      <p:sp>
        <p:nvSpPr>
          <p:cNvPr id="3" name="Content Placeholder 2"/>
          <p:cNvSpPr>
            <a:spLocks noGrp="1"/>
          </p:cNvSpPr>
          <p:nvPr>
            <p:ph idx="1"/>
          </p:nvPr>
        </p:nvSpPr>
        <p:spPr/>
        <p:txBody>
          <a:bodyPr>
            <a:normAutofit/>
          </a:bodyPr>
          <a:lstStyle/>
          <a:p>
            <a:r>
              <a:rPr lang="en-US" sz="2400" dirty="0" smtClean="0"/>
              <a:t>If you have a topic sentence, introduce your evidence, blend your evidence/quotations, analyze them, and then write a concluding sentence for each paragraph, you should achieve this. </a:t>
            </a:r>
          </a:p>
          <a:p>
            <a:r>
              <a:rPr lang="en-US" sz="2400" dirty="0" smtClean="0"/>
              <a:t>If you have complete sentences, you should achieve this.</a:t>
            </a:r>
          </a:p>
          <a:p>
            <a:r>
              <a:rPr lang="en-US" sz="2400" dirty="0" smtClean="0"/>
              <a:t>If your thoughts are well-organized and sequenced in a way that makes sense, you should achieve this.</a:t>
            </a:r>
            <a:endParaRPr lang="en-US" sz="2400" dirty="0"/>
          </a:p>
        </p:txBody>
      </p:sp>
    </p:spTree>
    <p:extLst>
      <p:ext uri="{BB962C8B-B14F-4D97-AF65-F5344CB8AC3E}">
        <p14:creationId xmlns:p14="http://schemas.microsoft.com/office/powerpoint/2010/main" val="2162018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a:t>Spelling and </a:t>
            </a:r>
            <a:r>
              <a:rPr lang="en-US" dirty="0" smtClean="0"/>
              <a:t>grammar”</a:t>
            </a:r>
            <a:endParaRPr lang="en-US" dirty="0"/>
          </a:p>
        </p:txBody>
      </p:sp>
      <p:sp>
        <p:nvSpPr>
          <p:cNvPr id="3" name="Content Placeholder 2"/>
          <p:cNvSpPr>
            <a:spLocks noGrp="1"/>
          </p:cNvSpPr>
          <p:nvPr>
            <p:ph idx="1"/>
          </p:nvPr>
        </p:nvSpPr>
        <p:spPr/>
        <p:txBody>
          <a:bodyPr/>
          <a:lstStyle/>
          <a:p>
            <a:r>
              <a:rPr lang="en-US" dirty="0" smtClean="0"/>
              <a:t>Avoid personal pronouns (I, we, you, etc.).</a:t>
            </a:r>
          </a:p>
          <a:p>
            <a:r>
              <a:rPr lang="en-US" dirty="0" smtClean="0"/>
              <a:t>Keep your writing in the present tense.</a:t>
            </a:r>
          </a:p>
          <a:p>
            <a:r>
              <a:rPr lang="en-US" dirty="0" smtClean="0"/>
              <a:t>Do not use contractions unless your direct quotes include them (don’t is a contraction; do not is how it should be written).</a:t>
            </a:r>
          </a:p>
          <a:p>
            <a:r>
              <a:rPr lang="en-US" dirty="0" smtClean="0"/>
              <a:t>Please take advantage of spell check.</a:t>
            </a:r>
          </a:p>
          <a:p>
            <a:r>
              <a:rPr lang="en-US" dirty="0" smtClean="0"/>
              <a:t>Please double check your punctuation (I can help you with this).</a:t>
            </a:r>
          </a:p>
        </p:txBody>
      </p:sp>
    </p:spTree>
    <p:extLst>
      <p:ext uri="{BB962C8B-B14F-4D97-AF65-F5344CB8AC3E}">
        <p14:creationId xmlns:p14="http://schemas.microsoft.com/office/powerpoint/2010/main" val="3737247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 Requirement and Turnitin.com</a:t>
            </a:r>
            <a:endParaRPr lang="en-US" dirty="0"/>
          </a:p>
        </p:txBody>
      </p:sp>
      <p:sp>
        <p:nvSpPr>
          <p:cNvPr id="3" name="Content Placeholder 2"/>
          <p:cNvSpPr>
            <a:spLocks noGrp="1"/>
          </p:cNvSpPr>
          <p:nvPr>
            <p:ph idx="1"/>
          </p:nvPr>
        </p:nvSpPr>
        <p:spPr/>
        <p:txBody>
          <a:bodyPr>
            <a:noAutofit/>
          </a:bodyPr>
          <a:lstStyle/>
          <a:p>
            <a:r>
              <a:rPr lang="en-US" sz="2100" dirty="0" smtClean="0"/>
              <a:t>4-6 pages includes one of those pages being your Works Cited page; half or partial pages do not count.</a:t>
            </a:r>
          </a:p>
          <a:p>
            <a:r>
              <a:rPr lang="en-US" sz="2100" dirty="0" smtClean="0"/>
              <a:t>If you know computer access is going to be an issue, you MUST come talk to me well in advance of the due date. Though there are few points allotted on the rubric for Turnitin.com, I will not give you credit for the paper until you have submitted it that way. Thus, unless we discuss potential issues in advance, you will have a 0/200 points in the gradebook if you do not attempt to use </a:t>
            </a:r>
            <a:r>
              <a:rPr lang="en-US" sz="2100" dirty="0" err="1" smtClean="0"/>
              <a:t>Turnitin</a:t>
            </a:r>
            <a:r>
              <a:rPr lang="en-US" sz="2100" dirty="0" smtClean="0"/>
              <a:t>. </a:t>
            </a:r>
          </a:p>
          <a:p>
            <a:r>
              <a:rPr lang="en-US" sz="2100" dirty="0" smtClean="0"/>
              <a:t>I am pretty lax about other deadlines, I know—but that is not the case with this assignment. Take this warning seriously and know that I am here to help you if you cannot get access. Just don’t wait until the last day!</a:t>
            </a:r>
            <a:endParaRPr lang="en-US" sz="2100" dirty="0"/>
          </a:p>
        </p:txBody>
      </p:sp>
    </p:spTree>
    <p:extLst>
      <p:ext uri="{BB962C8B-B14F-4D97-AF65-F5344CB8AC3E}">
        <p14:creationId xmlns:p14="http://schemas.microsoft.com/office/powerpoint/2010/main" val="1875675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“In-text citations match the Works Cited page”</a:t>
            </a:r>
            <a:endParaRPr lang="en-US" dirty="0"/>
          </a:p>
        </p:txBody>
      </p:sp>
      <p:sp>
        <p:nvSpPr>
          <p:cNvPr id="3" name="Content Placeholder 2"/>
          <p:cNvSpPr>
            <a:spLocks noGrp="1"/>
          </p:cNvSpPr>
          <p:nvPr>
            <p:ph idx="1"/>
          </p:nvPr>
        </p:nvSpPr>
        <p:spPr/>
        <p:txBody>
          <a:bodyPr>
            <a:noAutofit/>
          </a:bodyPr>
          <a:lstStyle/>
          <a:p>
            <a:r>
              <a:rPr lang="en-US" sz="2600" dirty="0" smtClean="0"/>
              <a:t>If you have an in-text citation, does it have a corresponding Works Cited entry and vice versa?</a:t>
            </a:r>
          </a:p>
          <a:p>
            <a:r>
              <a:rPr lang="en-US" sz="2600" dirty="0" smtClean="0"/>
              <a:t>If you have an in-text citation with an author’s last name, for example, will I be able to scan your Works Cited page and find that same name at the start of an entry?</a:t>
            </a:r>
          </a:p>
          <a:p>
            <a:r>
              <a:rPr lang="en-US" sz="2600" dirty="0" smtClean="0"/>
              <a:t>If you have no author, did you use the first couple of key words from the article title in your in-text citation? Does the Works Cited entry start with the same words?</a:t>
            </a:r>
          </a:p>
          <a:p>
            <a:endParaRPr lang="en-US" sz="2600" dirty="0"/>
          </a:p>
        </p:txBody>
      </p:sp>
    </p:spTree>
    <p:extLst>
      <p:ext uri="{BB962C8B-B14F-4D97-AF65-F5344CB8AC3E}">
        <p14:creationId xmlns:p14="http://schemas.microsoft.com/office/powerpoint/2010/main" val="3756734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“Quotations were done correctly”</a:t>
            </a:r>
            <a:endParaRPr lang="en-US" dirty="0"/>
          </a:p>
        </p:txBody>
      </p:sp>
      <p:sp>
        <p:nvSpPr>
          <p:cNvPr id="3" name="Content Placeholder 2"/>
          <p:cNvSpPr>
            <a:spLocks noGrp="1"/>
          </p:cNvSpPr>
          <p:nvPr>
            <p:ph idx="1"/>
          </p:nvPr>
        </p:nvSpPr>
        <p:spPr/>
        <p:txBody>
          <a:bodyPr>
            <a:normAutofit/>
          </a:bodyPr>
          <a:lstStyle/>
          <a:p>
            <a:r>
              <a:rPr lang="en-US" sz="3600" dirty="0" smtClean="0"/>
              <a:t>Did you use quotation marks? (Seriously!)</a:t>
            </a:r>
          </a:p>
          <a:p>
            <a:r>
              <a:rPr lang="en-US" sz="3600" dirty="0" smtClean="0"/>
              <a:t>Did you use other punctuation properly with those quotation marks?</a:t>
            </a:r>
          </a:p>
          <a:p>
            <a:r>
              <a:rPr lang="en-US" sz="3600" dirty="0" smtClean="0"/>
              <a:t>Do your quotations have corresponding in-text citations?</a:t>
            </a:r>
            <a:endParaRPr lang="en-US" sz="3600" dirty="0"/>
          </a:p>
        </p:txBody>
      </p:sp>
    </p:spTree>
    <p:extLst>
      <p:ext uri="{BB962C8B-B14F-4D97-AF65-F5344CB8AC3E}">
        <p14:creationId xmlns:p14="http://schemas.microsoft.com/office/powerpoint/2010/main" val="2179914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“In-text citations formatted correctly according to MLA guidelines”</a:t>
            </a:r>
            <a:endParaRPr lang="en-US" dirty="0"/>
          </a:p>
        </p:txBody>
      </p:sp>
      <p:sp>
        <p:nvSpPr>
          <p:cNvPr id="3" name="Content Placeholder 2"/>
          <p:cNvSpPr>
            <a:spLocks noGrp="1"/>
          </p:cNvSpPr>
          <p:nvPr>
            <p:ph idx="1"/>
          </p:nvPr>
        </p:nvSpPr>
        <p:spPr/>
        <p:txBody>
          <a:bodyPr>
            <a:normAutofit/>
          </a:bodyPr>
          <a:lstStyle/>
          <a:p>
            <a:r>
              <a:rPr lang="en-US" sz="2000" dirty="0" smtClean="0"/>
              <a:t>Are they in parentheses?</a:t>
            </a:r>
          </a:p>
          <a:p>
            <a:r>
              <a:rPr lang="en-US" sz="2000" dirty="0"/>
              <a:t>Did you avoid unnecessary punctuation?</a:t>
            </a:r>
          </a:p>
          <a:p>
            <a:r>
              <a:rPr lang="en-US" sz="2000" dirty="0"/>
              <a:t>Did you place them before the period at the end of the sentence?</a:t>
            </a:r>
          </a:p>
          <a:p>
            <a:r>
              <a:rPr lang="en-US" sz="2000" dirty="0" smtClean="0"/>
              <a:t>If you know the author, did you write the author’s last name and page number (Poe 354)?</a:t>
            </a:r>
          </a:p>
          <a:p>
            <a:r>
              <a:rPr lang="en-US" sz="2000" dirty="0" smtClean="0"/>
              <a:t>If you know the title only, did you include that in your parentheses with the page number instead? So: (“The Cask” 333).</a:t>
            </a:r>
          </a:p>
          <a:p>
            <a:pPr lvl="1"/>
            <a:r>
              <a:rPr lang="en-US" sz="2000" dirty="0" smtClean="0"/>
              <a:t>Rule of thumb: If you have an online source with no page number, </a:t>
            </a:r>
            <a:r>
              <a:rPr lang="en-US" sz="2000" dirty="0" smtClean="0"/>
              <a:t>just cite as you would ordinarily</a:t>
            </a:r>
            <a:r>
              <a:rPr lang="en-US" sz="2000" smtClean="0"/>
              <a:t>, just without </a:t>
            </a:r>
            <a:r>
              <a:rPr lang="en-US" sz="2000" dirty="0" smtClean="0"/>
              <a:t>the page number. </a:t>
            </a:r>
            <a:r>
              <a:rPr lang="en-US" sz="2000" dirty="0" smtClean="0"/>
              <a:t>So: (“About Poe”) if it has no author or (Poe) if it does.</a:t>
            </a:r>
            <a:endParaRPr lang="en-US" sz="2000" dirty="0"/>
          </a:p>
        </p:txBody>
      </p:sp>
    </p:spTree>
    <p:extLst>
      <p:ext uri="{BB962C8B-B14F-4D97-AF65-F5344CB8AC3E}">
        <p14:creationId xmlns:p14="http://schemas.microsoft.com/office/powerpoint/2010/main" val="2121450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references to MLA format</a:t>
            </a:r>
            <a:endParaRPr lang="en-US" dirty="0"/>
          </a:p>
        </p:txBody>
      </p:sp>
      <p:sp>
        <p:nvSpPr>
          <p:cNvPr id="3" name="Content Placeholder 2"/>
          <p:cNvSpPr>
            <a:spLocks noGrp="1"/>
          </p:cNvSpPr>
          <p:nvPr>
            <p:ph idx="1"/>
          </p:nvPr>
        </p:nvSpPr>
        <p:spPr/>
        <p:txBody>
          <a:bodyPr>
            <a:normAutofit/>
          </a:bodyPr>
          <a:lstStyle/>
          <a:p>
            <a:r>
              <a:rPr lang="en-US" sz="2000" dirty="0" smtClean="0"/>
              <a:t>Is EVERYTHING (and I do mean everything) in size 12 Times New Roman font?</a:t>
            </a:r>
          </a:p>
          <a:p>
            <a:r>
              <a:rPr lang="en-US" sz="2000" dirty="0" smtClean="0"/>
              <a:t>Is EVERYTHING double spaced?</a:t>
            </a:r>
          </a:p>
          <a:p>
            <a:r>
              <a:rPr lang="en-US" sz="2000" dirty="0" smtClean="0"/>
              <a:t>Did you do the proper heading on the front page?</a:t>
            </a:r>
          </a:p>
          <a:p>
            <a:r>
              <a:rPr lang="en-US" sz="2000" dirty="0" smtClean="0"/>
              <a:t>Do you have your last name and page number (with a space in between) IN THE HEADER at the top right of every page? Does it number up with every page?</a:t>
            </a:r>
          </a:p>
          <a:p>
            <a:r>
              <a:rPr lang="en-US" sz="2000" dirty="0" smtClean="0"/>
              <a:t>Do you have a title centered on the front page in PLAIN TEXT?</a:t>
            </a:r>
          </a:p>
          <a:p>
            <a:r>
              <a:rPr lang="en-US" sz="2000" dirty="0" smtClean="0"/>
              <a:t>Do you have Works Cited centered at the top of the body of the Works Cited page in PLAIN TEXT?</a:t>
            </a:r>
            <a:endParaRPr lang="en-US" sz="2000" dirty="0"/>
          </a:p>
        </p:txBody>
      </p:sp>
    </p:spTree>
    <p:extLst>
      <p:ext uri="{BB962C8B-B14F-4D97-AF65-F5344CB8AC3E}">
        <p14:creationId xmlns:p14="http://schemas.microsoft.com/office/powerpoint/2010/main" val="1522505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References to MLA Format</a:t>
            </a:r>
            <a:br>
              <a:rPr lang="en-US" dirty="0" smtClean="0"/>
            </a:br>
            <a:endParaRPr lang="en-US" dirty="0"/>
          </a:p>
        </p:txBody>
      </p:sp>
      <p:sp>
        <p:nvSpPr>
          <p:cNvPr id="3" name="Content Placeholder 2"/>
          <p:cNvSpPr>
            <a:spLocks noGrp="1"/>
          </p:cNvSpPr>
          <p:nvPr>
            <p:ph idx="1"/>
          </p:nvPr>
        </p:nvSpPr>
        <p:spPr/>
        <p:txBody>
          <a:bodyPr>
            <a:normAutofit/>
          </a:bodyPr>
          <a:lstStyle/>
          <a:p>
            <a:r>
              <a:rPr lang="en-US" sz="4400" dirty="0" smtClean="0"/>
              <a:t>Did you double check with me that everything is correct?!</a:t>
            </a:r>
          </a:p>
          <a:p>
            <a:r>
              <a:rPr lang="en-US" sz="4400" dirty="0" smtClean="0"/>
              <a:t>I can help you troubleshoot MLA. </a:t>
            </a:r>
            <a:endParaRPr lang="en-US" sz="4400" dirty="0"/>
          </a:p>
        </p:txBody>
      </p:sp>
    </p:spTree>
    <p:extLst>
      <p:ext uri="{BB962C8B-B14F-4D97-AF65-F5344CB8AC3E}">
        <p14:creationId xmlns:p14="http://schemas.microsoft.com/office/powerpoint/2010/main" val="3052386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“7-10 In Text Citations”</a:t>
            </a:r>
            <a:br>
              <a:rPr lang="en-US" dirty="0" smtClean="0"/>
            </a:br>
            <a:r>
              <a:rPr lang="en-US" dirty="0" smtClean="0"/>
              <a:t>“3-5 sources…”</a:t>
            </a:r>
            <a:endParaRPr lang="en-US" dirty="0"/>
          </a:p>
        </p:txBody>
      </p:sp>
      <p:sp>
        <p:nvSpPr>
          <p:cNvPr id="3" name="Content Placeholder 2"/>
          <p:cNvSpPr>
            <a:spLocks noGrp="1"/>
          </p:cNvSpPr>
          <p:nvPr>
            <p:ph idx="1"/>
          </p:nvPr>
        </p:nvSpPr>
        <p:spPr/>
        <p:txBody>
          <a:bodyPr>
            <a:normAutofit fontScale="92500"/>
          </a:bodyPr>
          <a:lstStyle/>
          <a:p>
            <a:r>
              <a:rPr lang="en-US" sz="2800" dirty="0" smtClean="0"/>
              <a:t>The first quote implies that 7-10 times you will have a need to use an in-text citation in your writing. This applies to direct quotes, partial quotes, and paraphrasing.</a:t>
            </a:r>
          </a:p>
          <a:p>
            <a:r>
              <a:rPr lang="en-US" sz="2800" dirty="0" smtClean="0"/>
              <a:t>The second notes that you need your novel plus at least two articles from which to cite.</a:t>
            </a:r>
          </a:p>
          <a:p>
            <a:r>
              <a:rPr lang="en-US" sz="2800" dirty="0" smtClean="0"/>
              <a:t>I am not accepting sources that are not reputable.</a:t>
            </a:r>
          </a:p>
          <a:p>
            <a:r>
              <a:rPr lang="en-US" sz="2800" dirty="0" smtClean="0"/>
              <a:t>MORE entries will not be penalized. FEWER will!</a:t>
            </a:r>
          </a:p>
          <a:p>
            <a:endParaRPr lang="en-US" sz="2800" dirty="0"/>
          </a:p>
        </p:txBody>
      </p:sp>
    </p:spTree>
    <p:extLst>
      <p:ext uri="{BB962C8B-B14F-4D97-AF65-F5344CB8AC3E}">
        <p14:creationId xmlns:p14="http://schemas.microsoft.com/office/powerpoint/2010/main" val="3924833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Sentences, and Quotations</a:t>
            </a:r>
            <a:endParaRPr lang="en-US" dirty="0"/>
          </a:p>
        </p:txBody>
      </p:sp>
      <p:sp>
        <p:nvSpPr>
          <p:cNvPr id="3" name="Content Placeholder 2"/>
          <p:cNvSpPr>
            <a:spLocks noGrp="1"/>
          </p:cNvSpPr>
          <p:nvPr>
            <p:ph idx="1"/>
          </p:nvPr>
        </p:nvSpPr>
        <p:spPr/>
        <p:txBody>
          <a:bodyPr>
            <a:noAutofit/>
          </a:bodyPr>
          <a:lstStyle/>
          <a:p>
            <a:r>
              <a:rPr lang="en-US" sz="2000" b="1" dirty="0" smtClean="0"/>
              <a:t>Thesis: </a:t>
            </a:r>
            <a:r>
              <a:rPr lang="en-US" sz="2000" dirty="0" smtClean="0"/>
              <a:t>Is it strong? Is it debatable? Does it provide a road map for the rest of your paper (i.e. what you will be proving or showing me with your research)? </a:t>
            </a:r>
          </a:p>
          <a:p>
            <a:r>
              <a:rPr lang="en-US" sz="2000" dirty="0" smtClean="0"/>
              <a:t>If you state common knowledge or you are vague, it will not earn you points. If your paper doesn’t line up with your thesis it will be the same thing.</a:t>
            </a:r>
          </a:p>
          <a:p>
            <a:r>
              <a:rPr lang="en-US" sz="2000" dirty="0" smtClean="0"/>
              <a:t>Your </a:t>
            </a:r>
            <a:r>
              <a:rPr lang="en-US" sz="2000" b="1" dirty="0" smtClean="0"/>
              <a:t>sentences</a:t>
            </a:r>
            <a:r>
              <a:rPr lang="en-US" sz="2000" dirty="0" smtClean="0"/>
              <a:t> must be complete and smooth. Your </a:t>
            </a:r>
            <a:r>
              <a:rPr lang="en-US" sz="2000" b="1" dirty="0" smtClean="0"/>
              <a:t>quotes</a:t>
            </a:r>
            <a:r>
              <a:rPr lang="en-US" sz="2000" dirty="0" smtClean="0"/>
              <a:t> must be embedded and blended with your own writing, not just carelessly thrown in there.</a:t>
            </a:r>
          </a:p>
          <a:p>
            <a:r>
              <a:rPr lang="en-US" sz="2000" dirty="0" smtClean="0"/>
              <a:t>They must also be ANALYZED: You should explain the context of the quote, and its significance toward proving your point/thesis.</a:t>
            </a:r>
          </a:p>
          <a:p>
            <a:endParaRPr lang="en-US" sz="2000" dirty="0"/>
          </a:p>
        </p:txBody>
      </p:sp>
    </p:spTree>
    <p:extLst>
      <p:ext uri="{BB962C8B-B14F-4D97-AF65-F5344CB8AC3E}">
        <p14:creationId xmlns:p14="http://schemas.microsoft.com/office/powerpoint/2010/main" val="2682414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a:t>
            </a:r>
            <a:r>
              <a:rPr lang="en-US" dirty="0"/>
              <a:t>reflects adequate research of the </a:t>
            </a:r>
            <a:r>
              <a:rPr lang="en-US" dirty="0" smtClean="0"/>
              <a:t>topic”</a:t>
            </a:r>
            <a:endParaRPr lang="en-US" dirty="0"/>
          </a:p>
        </p:txBody>
      </p:sp>
      <p:sp>
        <p:nvSpPr>
          <p:cNvPr id="3" name="Content Placeholder 2"/>
          <p:cNvSpPr>
            <a:spLocks noGrp="1"/>
          </p:cNvSpPr>
          <p:nvPr>
            <p:ph idx="1"/>
          </p:nvPr>
        </p:nvSpPr>
        <p:spPr/>
        <p:txBody>
          <a:bodyPr>
            <a:normAutofit/>
          </a:bodyPr>
          <a:lstStyle/>
          <a:p>
            <a:r>
              <a:rPr lang="en-US" sz="2800" dirty="0" smtClean="0"/>
              <a:t>Can I tell that you have tried to fill your writing with knowledgeable insight, or does it seem like you hastily found something on Wikipedia (hint: bad idea) and sort of tossed it in there? </a:t>
            </a:r>
          </a:p>
          <a:p>
            <a:r>
              <a:rPr lang="en-US" sz="2800" dirty="0" smtClean="0"/>
              <a:t>One major point of research is to learn about something and be able to explain it better being thusly informed. If that isn’t being shown in your paper, you will lose points. </a:t>
            </a:r>
            <a:endParaRPr lang="en-US" sz="2800" dirty="0"/>
          </a:p>
        </p:txBody>
      </p:sp>
    </p:spTree>
    <p:extLst>
      <p:ext uri="{BB962C8B-B14F-4D97-AF65-F5344CB8AC3E}">
        <p14:creationId xmlns:p14="http://schemas.microsoft.com/office/powerpoint/2010/main" val="292892134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40</TotalTime>
  <Words>1193</Words>
  <Application>Microsoft Office PowerPoint</Application>
  <PresentationFormat>Widescreen</PresentationFormat>
  <Paragraphs>62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Wisp</vt:lpstr>
      <vt:lpstr>Interpreting the Rubric</vt:lpstr>
      <vt:lpstr>“In-text citations match the Works Cited page”</vt:lpstr>
      <vt:lpstr>“Quotations were done correctly”</vt:lpstr>
      <vt:lpstr>“In-text citations formatted correctly according to MLA guidelines”</vt:lpstr>
      <vt:lpstr>All references to MLA format</vt:lpstr>
      <vt:lpstr>All References to MLA Format </vt:lpstr>
      <vt:lpstr>“7-10 In Text Citations” “3-5 sources…”</vt:lpstr>
      <vt:lpstr>Thesis, Sentences, and Quotations</vt:lpstr>
      <vt:lpstr>“Content reflects adequate research of the topic”</vt:lpstr>
      <vt:lpstr>  “For each main point, you quote either from your text or findings from your research…”</vt:lpstr>
      <vt:lpstr>“Your paragraphs thoroughly discuss the point made by the quotes and do not leave the reader wondering …”</vt:lpstr>
      <vt:lpstr>“Paragraphs are well written and flow well.”</vt:lpstr>
      <vt:lpstr>“Spelling and grammar”</vt:lpstr>
      <vt:lpstr>Page Requirement and Turnitin.com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Interpreting the Rubric</dc:title>
  <dc:creator>kgraham3</dc:creator>
  <cp:lastModifiedBy>kgraham3</cp:lastModifiedBy>
  <cp:revision>11</cp:revision>
  <dcterms:created xsi:type="dcterms:W3CDTF">2015-04-03T15:12:26Z</dcterms:created>
  <dcterms:modified xsi:type="dcterms:W3CDTF">2015-04-06T13:57:40Z</dcterms:modified>
</cp:coreProperties>
</file>