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2" r:id="rId5"/>
    <p:sldId id="258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BB37-67E1-420F-B488-3DE93FA3DF1F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6382-B15D-466F-9E7D-0603461872B7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72AE-FC7B-40BA-8844-0693A2434617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8D-9508-4A2C-8FBC-4C089BA52EE5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1C89-C29A-4D79-B5A1-1F424905E9A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C248-0691-4AB1-BB8B-882D656FF160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4B09-E178-460F-B46D-023FA9745608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2E06-21B3-4A3D-A6C8-F0DFEB8AB04D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C01-41FD-4607-B8B1-976991065B2D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0A7-C153-476A-BA27-5BE657EA7C2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C2EC-F3EA-4AFE-88D7-51A6BBFDBA8B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F2EAB5F-78EB-45CA-9E26-D1BAA0AA6EEC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Analysis Preparation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Graham Helton, English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Plans: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Consider </a:t>
            </a:r>
            <a:r>
              <a:rPr lang="en-US" sz="3200" dirty="0" smtClean="0"/>
              <a:t>which character you would like to write about more—the victim </a:t>
            </a:r>
            <a:r>
              <a:rPr lang="en-US" sz="3200" dirty="0" smtClean="0"/>
              <a:t>Fortunato </a:t>
            </a:r>
            <a:r>
              <a:rPr lang="en-US" sz="3200" dirty="0" smtClean="0"/>
              <a:t>or the narrator Montresor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Consider what three adjectives you will use to describe the character/explain your answer to the prompt.</a:t>
            </a:r>
            <a:endParaRPr lang="en-US" sz="3200" dirty="0" smtClean="0"/>
          </a:p>
          <a:p>
            <a:r>
              <a:rPr lang="en-US" sz="3200" dirty="0" smtClean="0"/>
              <a:t>Prepare and record evidence to support the prompt you </a:t>
            </a:r>
            <a:r>
              <a:rPr lang="en-US" sz="3200" dirty="0" smtClean="0"/>
              <a:t>prefer and </a:t>
            </a:r>
            <a:r>
              <a:rPr lang="en-US" sz="3200" dirty="0" smtClean="0"/>
              <a:t>the</a:t>
            </a:r>
            <a:r>
              <a:rPr lang="en-US" sz="3200" dirty="0" smtClean="0"/>
              <a:t> corresponding adjectives/character traits.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2511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If you choose to write about the victim </a:t>
            </a:r>
            <a:r>
              <a:rPr lang="en-US" sz="3200" dirty="0" smtClean="0"/>
              <a:t>Fortunato</a:t>
            </a:r>
            <a:r>
              <a:rPr lang="en-US" sz="3200" dirty="0" smtClean="0"/>
              <a:t>:</a:t>
            </a:r>
          </a:p>
          <a:p>
            <a:pPr lvl="1"/>
            <a:r>
              <a:rPr lang="en-US" sz="3600" b="1" dirty="0" smtClean="0"/>
              <a:t>How does </a:t>
            </a:r>
            <a:r>
              <a:rPr lang="en-US" sz="3600" b="1" dirty="0" smtClean="0"/>
              <a:t>Fortunato </a:t>
            </a:r>
            <a:r>
              <a:rPr lang="en-US" sz="3600" b="1" dirty="0" smtClean="0"/>
              <a:t>make himself an easy target for Montresor</a:t>
            </a:r>
            <a:r>
              <a:rPr lang="en-US" sz="3600" b="1" dirty="0"/>
              <a:t>?</a:t>
            </a:r>
            <a:endParaRPr lang="en-US" sz="3600" b="1" dirty="0" smtClean="0"/>
          </a:p>
          <a:p>
            <a:r>
              <a:rPr lang="en-US" sz="3200" dirty="0" smtClean="0"/>
              <a:t>If you choose to write about the narrator/murderer </a:t>
            </a:r>
            <a:r>
              <a:rPr lang="en-US" sz="3200" dirty="0" err="1" smtClean="0"/>
              <a:t>Montresor</a:t>
            </a:r>
            <a:r>
              <a:rPr lang="en-US" sz="3200" dirty="0" smtClean="0"/>
              <a:t>:</a:t>
            </a:r>
          </a:p>
          <a:p>
            <a:pPr lvl="1"/>
            <a:r>
              <a:rPr lang="en-US" sz="3600" b="1" dirty="0" smtClean="0"/>
              <a:t>What qualities allow </a:t>
            </a:r>
            <a:r>
              <a:rPr lang="en-US" sz="3600" b="1" dirty="0" err="1" smtClean="0"/>
              <a:t>Montresor</a:t>
            </a:r>
            <a:r>
              <a:rPr lang="en-US" sz="3600" b="1" dirty="0" smtClean="0"/>
              <a:t> to be an effective murderer?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025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5 Paragraph Literary Analysis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Paragraph 1: Introduction. Grab the reader’s attention with a “hook” and introduce the situation. This will also contain your thesis statement or “claim.” </a:t>
            </a:r>
            <a:r>
              <a:rPr lang="en-US" sz="2600" dirty="0" smtClean="0"/>
              <a:t>In your thesis, you’ll identify three traits.</a:t>
            </a:r>
            <a:endParaRPr lang="en-US" sz="2600" dirty="0" smtClean="0"/>
          </a:p>
          <a:p>
            <a:r>
              <a:rPr lang="en-US" sz="2600" dirty="0" smtClean="0"/>
              <a:t>Paragraph 2-4: Body paragraph 1-3. In each body paragraph you will </a:t>
            </a:r>
            <a:r>
              <a:rPr lang="en-US" sz="2600" dirty="0" smtClean="0"/>
              <a:t>focus on </a:t>
            </a:r>
            <a:r>
              <a:rPr lang="en-US" sz="2600" dirty="0" smtClean="0"/>
              <a:t>one of the characteristics to support your prompt. For each characteristic, you will provide evidence/quotes from the text and commentary/explanation of that evidence.</a:t>
            </a:r>
          </a:p>
          <a:p>
            <a:r>
              <a:rPr lang="en-US" sz="2600" dirty="0" smtClean="0"/>
              <a:t>Paragraph 5: Conclusion. Restate the thesis and provide a “clincher” statement about the greater significance of what you wrote. 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8812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evidence do you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Choose additional characteristics (descriptive adjectives) that support each prompt.</a:t>
            </a:r>
          </a:p>
          <a:p>
            <a:r>
              <a:rPr lang="en-US" sz="3200" dirty="0" smtClean="0"/>
              <a:t>Find quotes, lines, sections, etc. from the text that DISPLAY or IMPLY those characteristics.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1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evidence do you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For each line/quotation/etc. you identify, write an accompanying EXPLANATION for it.</a:t>
            </a:r>
          </a:p>
          <a:p>
            <a:pPr lvl="1"/>
            <a:r>
              <a:rPr lang="en-US" sz="3200" dirty="0"/>
              <a:t>How does it SHOW the characteristic, for example?</a:t>
            </a:r>
          </a:p>
          <a:p>
            <a:pPr lvl="1"/>
            <a:r>
              <a:rPr lang="en-US" sz="3200" dirty="0"/>
              <a:t>What is the significance of that particular line? What do we learn from it?</a:t>
            </a:r>
          </a:p>
          <a:p>
            <a:pPr lvl="2"/>
            <a:r>
              <a:rPr lang="en-US" sz="3200" dirty="0"/>
              <a:t>You HAVE TO explain your quotes/etc. because they do not always LITERALLY display the evidence. </a:t>
            </a:r>
          </a:p>
        </p:txBody>
      </p:sp>
    </p:spTree>
    <p:extLst>
      <p:ext uri="{BB962C8B-B14F-4D97-AF65-F5344CB8AC3E}">
        <p14:creationId xmlns:p14="http://schemas.microsoft.com/office/powerpoint/2010/main" val="39552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Style Quotations: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Close your quotations with PARENTHETICAL CITATION.</a:t>
            </a:r>
          </a:p>
          <a:p>
            <a:pPr lvl="1"/>
            <a:r>
              <a:rPr lang="en-US" sz="2800" dirty="0"/>
              <a:t>“‘We will go back; you will be ill, and I cannot be responsible’” (Poe 214</a:t>
            </a:r>
            <a:r>
              <a:rPr lang="en-US" sz="2800" dirty="0" smtClean="0"/>
              <a:t>).</a:t>
            </a:r>
          </a:p>
          <a:p>
            <a:pPr lvl="2"/>
            <a:r>
              <a:rPr lang="en-US" sz="2800" dirty="0" smtClean="0"/>
              <a:t>The above example is for quoting an existing quote. You will need to add a single quotation mark to the inside of the original quotation marks.</a:t>
            </a:r>
          </a:p>
          <a:p>
            <a:pPr lvl="1"/>
            <a:r>
              <a:rPr lang="en-US" sz="2800" dirty="0" smtClean="0"/>
              <a:t>Otherwise, it looks like this:</a:t>
            </a:r>
          </a:p>
          <a:p>
            <a:pPr lvl="2"/>
            <a:r>
              <a:rPr lang="en-US" sz="2800" dirty="0" smtClean="0"/>
              <a:t>“Quotation” (Author’s Last Name + Page #).</a:t>
            </a:r>
          </a:p>
          <a:p>
            <a:pPr lvl="3"/>
            <a:r>
              <a:rPr lang="en-US" sz="2800" dirty="0" smtClean="0"/>
              <a:t>Be sure to </a:t>
            </a:r>
            <a:r>
              <a:rPr lang="en-US" sz="2800" b="1" dirty="0" smtClean="0"/>
              <a:t>end</a:t>
            </a:r>
            <a:r>
              <a:rPr lang="en-US" sz="2800" dirty="0" smtClean="0"/>
              <a:t> with a period! Do </a:t>
            </a:r>
            <a:r>
              <a:rPr lang="en-US" sz="2800" b="1" dirty="0" smtClean="0"/>
              <a:t>not</a:t>
            </a:r>
            <a:r>
              <a:rPr lang="en-US" sz="2800" dirty="0" smtClean="0"/>
              <a:t> put it BEFORE the parenthetical citation.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43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463</TotalTime>
  <Words>415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Schoolbook</vt:lpstr>
      <vt:lpstr>Wingdings 2</vt:lpstr>
      <vt:lpstr>View</vt:lpstr>
      <vt:lpstr>Literary Analysis Preparation</vt:lpstr>
      <vt:lpstr>Today’s Plans:</vt:lpstr>
      <vt:lpstr>Prompts:</vt:lpstr>
      <vt:lpstr>Goal: 5 Paragraph Literary Analysis Essay</vt:lpstr>
      <vt:lpstr>What kind of evidence do you need?</vt:lpstr>
      <vt:lpstr>What kind of evidence do you need?</vt:lpstr>
      <vt:lpstr>MLA Style Quotations: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Analysis Preparation</dc:title>
  <dc:creator>kgraham3</dc:creator>
  <cp:lastModifiedBy>kgraham3</cp:lastModifiedBy>
  <cp:revision>14</cp:revision>
  <dcterms:created xsi:type="dcterms:W3CDTF">2014-09-26T13:27:08Z</dcterms:created>
  <dcterms:modified xsi:type="dcterms:W3CDTF">2015-10-13T13:42:46Z</dcterms:modified>
</cp:coreProperties>
</file>