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8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9/17/14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9/17/14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9/17/14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9/17/14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9/17/14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9/17/14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9/17/14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Terms</a:t>
            </a:r>
            <a:endParaRPr lang="en-US" dirty="0"/>
          </a:p>
        </p:txBody>
      </p:sp>
      <p:sp>
        <p:nvSpPr>
          <p:cNvPr id="3" name="Subtitle 2"/>
          <p:cNvSpPr>
            <a:spLocks noGrp="1"/>
          </p:cNvSpPr>
          <p:nvPr>
            <p:ph type="subTitle" idx="1"/>
          </p:nvPr>
        </p:nvSpPr>
        <p:spPr/>
        <p:txBody>
          <a:bodyPr/>
          <a:lstStyle/>
          <a:p>
            <a:r>
              <a:rPr lang="en-US" dirty="0" smtClean="0"/>
              <a:t>Ms. Graham Helton, English I</a:t>
            </a:r>
            <a:endParaRPr lang="en-US" dirty="0"/>
          </a:p>
        </p:txBody>
      </p:sp>
    </p:spTree>
    <p:extLst>
      <p:ext uri="{BB962C8B-B14F-4D97-AF65-F5344CB8AC3E}">
        <p14:creationId xmlns:p14="http://schemas.microsoft.com/office/powerpoint/2010/main" val="224298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a:t>
            </a:r>
            <a:endParaRPr lang="en-US" dirty="0"/>
          </a:p>
        </p:txBody>
      </p:sp>
      <p:sp>
        <p:nvSpPr>
          <p:cNvPr id="3" name="Content Placeholder 2"/>
          <p:cNvSpPr>
            <a:spLocks noGrp="1"/>
          </p:cNvSpPr>
          <p:nvPr>
            <p:ph idx="1"/>
          </p:nvPr>
        </p:nvSpPr>
        <p:spPr/>
        <p:txBody>
          <a:bodyPr>
            <a:normAutofit/>
          </a:bodyPr>
          <a:lstStyle/>
          <a:p>
            <a:pPr lvl="0"/>
            <a:r>
              <a:rPr lang="en-US" sz="3200" i="1" dirty="0"/>
              <a:t>Flashback </a:t>
            </a:r>
            <a:r>
              <a:rPr lang="en-US" sz="3200" dirty="0"/>
              <a:t>is a scene that interrupts the action of a work to show a previous event.</a:t>
            </a:r>
          </a:p>
          <a:p>
            <a:endParaRPr lang="en-US" sz="3200" dirty="0"/>
          </a:p>
        </p:txBody>
      </p:sp>
    </p:spTree>
    <p:extLst>
      <p:ext uri="{BB962C8B-B14F-4D97-AF65-F5344CB8AC3E}">
        <p14:creationId xmlns:p14="http://schemas.microsoft.com/office/powerpoint/2010/main" val="175367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normAutofit/>
          </a:bodyPr>
          <a:lstStyle/>
          <a:p>
            <a:pPr lvl="0"/>
            <a:r>
              <a:rPr lang="en-US" sz="3200" i="1" dirty="0"/>
              <a:t>Hyperbole </a:t>
            </a:r>
            <a:r>
              <a:rPr lang="en-US" sz="3200" dirty="0"/>
              <a:t>is a deliberate exaggeration in literature.</a:t>
            </a:r>
          </a:p>
          <a:p>
            <a:endParaRPr lang="en-US" sz="3200" dirty="0"/>
          </a:p>
        </p:txBody>
      </p:sp>
    </p:spTree>
    <p:extLst>
      <p:ext uri="{BB962C8B-B14F-4D97-AF65-F5344CB8AC3E}">
        <p14:creationId xmlns:p14="http://schemas.microsoft.com/office/powerpoint/2010/main" val="359699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pPr lvl="0"/>
            <a:r>
              <a:rPr lang="en-US" i="1" dirty="0"/>
              <a:t>Irony</a:t>
            </a:r>
            <a:r>
              <a:rPr lang="en-US" dirty="0"/>
              <a:t> is the difference between what is expected and what is.</a:t>
            </a:r>
          </a:p>
          <a:p>
            <a:pPr lvl="0"/>
            <a:r>
              <a:rPr lang="en-US" i="1" dirty="0"/>
              <a:t>Verbal Irony</a:t>
            </a:r>
            <a:r>
              <a:rPr lang="en-US" dirty="0"/>
              <a:t> is the difference between what the speaker intends and what is expressed.</a:t>
            </a:r>
          </a:p>
          <a:p>
            <a:pPr lvl="0"/>
            <a:r>
              <a:rPr lang="en-US" i="1" dirty="0"/>
              <a:t>Situational Irony </a:t>
            </a:r>
            <a:r>
              <a:rPr lang="en-US" dirty="0"/>
              <a:t>is the difference between the expected outcome and actual outcome.</a:t>
            </a:r>
          </a:p>
          <a:p>
            <a:pPr lvl="0"/>
            <a:r>
              <a:rPr lang="en-US" i="1" dirty="0"/>
              <a:t>Dramatic Irony</a:t>
            </a:r>
            <a:r>
              <a:rPr lang="en-US" dirty="0"/>
              <a:t> is the difference between what the audience or reader understands and the characters understand.</a:t>
            </a:r>
          </a:p>
          <a:p>
            <a:endParaRPr lang="en-US" dirty="0"/>
          </a:p>
        </p:txBody>
      </p:sp>
    </p:spTree>
    <p:extLst>
      <p:ext uri="{BB962C8B-B14F-4D97-AF65-F5344CB8AC3E}">
        <p14:creationId xmlns:p14="http://schemas.microsoft.com/office/powerpoint/2010/main" val="279109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p:txBody>
          <a:bodyPr>
            <a:normAutofit/>
          </a:bodyPr>
          <a:lstStyle/>
          <a:p>
            <a:pPr lvl="0"/>
            <a:r>
              <a:rPr lang="en-US" sz="3200" i="1" dirty="0" smtClean="0"/>
              <a:t>Mood</a:t>
            </a:r>
            <a:r>
              <a:rPr lang="en-US" sz="3200" dirty="0" smtClean="0"/>
              <a:t> </a:t>
            </a:r>
            <a:r>
              <a:rPr lang="en-US" sz="3200" dirty="0"/>
              <a:t>is the emotional atmosphere produced by an artistic work.</a:t>
            </a:r>
          </a:p>
          <a:p>
            <a:endParaRPr lang="en-US" sz="3200" dirty="0"/>
          </a:p>
        </p:txBody>
      </p:sp>
    </p:spTree>
    <p:extLst>
      <p:ext uri="{BB962C8B-B14F-4D97-AF65-F5344CB8AC3E}">
        <p14:creationId xmlns:p14="http://schemas.microsoft.com/office/powerpoint/2010/main" val="1962115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p:txBody>
          <a:bodyPr>
            <a:normAutofit/>
          </a:bodyPr>
          <a:lstStyle/>
          <a:p>
            <a:pPr lvl="0"/>
            <a:r>
              <a:rPr lang="en-US" sz="3200" i="1" dirty="0"/>
              <a:t>Narrative</a:t>
            </a:r>
            <a:r>
              <a:rPr lang="en-US" sz="3200" dirty="0"/>
              <a:t>-any literary work that tells a story.</a:t>
            </a:r>
          </a:p>
          <a:p>
            <a:endParaRPr lang="en-US" sz="3200" dirty="0"/>
          </a:p>
        </p:txBody>
      </p:sp>
    </p:spTree>
    <p:extLst>
      <p:ext uri="{BB962C8B-B14F-4D97-AF65-F5344CB8AC3E}">
        <p14:creationId xmlns:p14="http://schemas.microsoft.com/office/powerpoint/2010/main" val="239018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Oxymoron</a:t>
            </a:r>
            <a:endParaRPr lang="en-US" dirty="0"/>
          </a:p>
        </p:txBody>
      </p:sp>
      <p:sp>
        <p:nvSpPr>
          <p:cNvPr id="3" name="Content Placeholder 2"/>
          <p:cNvSpPr>
            <a:spLocks noGrp="1"/>
          </p:cNvSpPr>
          <p:nvPr>
            <p:ph idx="1"/>
          </p:nvPr>
        </p:nvSpPr>
        <p:spPr/>
        <p:txBody>
          <a:bodyPr>
            <a:normAutofit/>
          </a:bodyPr>
          <a:lstStyle/>
          <a:p>
            <a:pPr lvl="0"/>
            <a:r>
              <a:rPr lang="en-US" sz="3200" i="1" dirty="0"/>
              <a:t>Oxymoron</a:t>
            </a:r>
            <a:r>
              <a:rPr lang="en-US" sz="3200" dirty="0"/>
              <a:t> is a form of paradox that combines a pair of opposite terms into a single insightful or clarifying expression.</a:t>
            </a:r>
          </a:p>
          <a:p>
            <a:endParaRPr lang="en-US" sz="3200" dirty="0"/>
          </a:p>
        </p:txBody>
      </p:sp>
    </p:spTree>
    <p:extLst>
      <p:ext uri="{BB962C8B-B14F-4D97-AF65-F5344CB8AC3E}">
        <p14:creationId xmlns:p14="http://schemas.microsoft.com/office/powerpoint/2010/main" val="152465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Paradox</a:t>
            </a:r>
            <a:endParaRPr lang="en-US" dirty="0"/>
          </a:p>
        </p:txBody>
      </p:sp>
      <p:sp>
        <p:nvSpPr>
          <p:cNvPr id="3" name="Content Placeholder 2"/>
          <p:cNvSpPr>
            <a:spLocks noGrp="1"/>
          </p:cNvSpPr>
          <p:nvPr>
            <p:ph idx="1"/>
          </p:nvPr>
        </p:nvSpPr>
        <p:spPr/>
        <p:txBody>
          <a:bodyPr>
            <a:noAutofit/>
          </a:bodyPr>
          <a:lstStyle/>
          <a:p>
            <a:pPr lvl="0"/>
            <a:r>
              <a:rPr lang="en-US" sz="3200" i="1" dirty="0"/>
              <a:t>Paradox</a:t>
            </a:r>
            <a:r>
              <a:rPr lang="en-US" sz="3200" dirty="0"/>
              <a:t> occurs when the elements of a statement contradict each other.  Although the statement may appear illogical, impossible, or absurd, it turns out to have a coherent meaning that reveals a hidden truth.</a:t>
            </a:r>
          </a:p>
          <a:p>
            <a:endParaRPr lang="en-US" sz="3200" dirty="0"/>
          </a:p>
        </p:txBody>
      </p:sp>
    </p:spTree>
    <p:extLst>
      <p:ext uri="{BB962C8B-B14F-4D97-AF65-F5344CB8AC3E}">
        <p14:creationId xmlns:p14="http://schemas.microsoft.com/office/powerpoint/2010/main" val="2465999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a:bodyPr>
          <a:lstStyle/>
          <a:p>
            <a:r>
              <a:rPr lang="en-US" sz="3200" i="1" dirty="0"/>
              <a:t>Plot</a:t>
            </a:r>
            <a:r>
              <a:rPr lang="en-US" sz="3200" dirty="0"/>
              <a:t> is the sequence of events in a story, novel, or play, each event causing or leading to the next.  The plot begins with </a:t>
            </a:r>
            <a:r>
              <a:rPr lang="en-US" sz="3200" i="1" dirty="0"/>
              <a:t>exposition/introduction</a:t>
            </a:r>
            <a:r>
              <a:rPr lang="en-US" sz="3200" dirty="0"/>
              <a:t>, which introduces the story's characters, setting, and situation.  </a:t>
            </a:r>
            <a:endParaRPr lang="en-US" sz="3200" dirty="0"/>
          </a:p>
        </p:txBody>
      </p:sp>
    </p:spTree>
    <p:extLst>
      <p:ext uri="{BB962C8B-B14F-4D97-AF65-F5344CB8AC3E}">
        <p14:creationId xmlns:p14="http://schemas.microsoft.com/office/powerpoint/2010/main" val="1005837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Continued</a:t>
            </a:r>
            <a:endParaRPr lang="en-US" dirty="0"/>
          </a:p>
        </p:txBody>
      </p:sp>
      <p:sp>
        <p:nvSpPr>
          <p:cNvPr id="3" name="Content Placeholder 2"/>
          <p:cNvSpPr>
            <a:spLocks noGrp="1"/>
          </p:cNvSpPr>
          <p:nvPr>
            <p:ph idx="1"/>
          </p:nvPr>
        </p:nvSpPr>
        <p:spPr/>
        <p:txBody>
          <a:bodyPr>
            <a:noAutofit/>
          </a:bodyPr>
          <a:lstStyle/>
          <a:p>
            <a:r>
              <a:rPr lang="en-US" sz="3000" dirty="0"/>
              <a:t>The </a:t>
            </a:r>
            <a:r>
              <a:rPr lang="en-US" sz="3000" i="1" dirty="0"/>
              <a:t>rising action</a:t>
            </a:r>
            <a:r>
              <a:rPr lang="en-US" sz="3000" dirty="0"/>
              <a:t> adds complications to the story's conflicts, or problems, leading to the </a:t>
            </a:r>
            <a:r>
              <a:rPr lang="en-US" sz="3000" i="1" dirty="0"/>
              <a:t>climax/turning point</a:t>
            </a:r>
            <a:r>
              <a:rPr lang="en-US" sz="3000" dirty="0"/>
              <a:t>, or point of highest emotional pitch  The </a:t>
            </a:r>
            <a:r>
              <a:rPr lang="en-US" sz="3000" i="1" dirty="0"/>
              <a:t>falling action</a:t>
            </a:r>
            <a:r>
              <a:rPr lang="en-US" sz="3000" dirty="0"/>
              <a:t> is the logical result of the climax, and the </a:t>
            </a:r>
            <a:r>
              <a:rPr lang="en-US" sz="3000" i="1" dirty="0"/>
              <a:t>resolution</a:t>
            </a:r>
            <a:r>
              <a:rPr lang="en-US" sz="3000" dirty="0"/>
              <a:t> presents the final outcome of the conflict. </a:t>
            </a:r>
          </a:p>
          <a:p>
            <a:endParaRPr lang="en-US" sz="3000" dirty="0"/>
          </a:p>
        </p:txBody>
      </p:sp>
    </p:spTree>
    <p:extLst>
      <p:ext uri="{BB962C8B-B14F-4D97-AF65-F5344CB8AC3E}">
        <p14:creationId xmlns:p14="http://schemas.microsoft.com/office/powerpoint/2010/main" val="1756286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a:t>
            </a:r>
            <a:endParaRPr lang="en-US" dirty="0"/>
          </a:p>
        </p:txBody>
      </p:sp>
      <p:sp>
        <p:nvSpPr>
          <p:cNvPr id="3" name="Content Placeholder 2"/>
          <p:cNvSpPr>
            <a:spLocks noGrp="1"/>
          </p:cNvSpPr>
          <p:nvPr>
            <p:ph idx="1"/>
          </p:nvPr>
        </p:nvSpPr>
        <p:spPr/>
        <p:txBody>
          <a:bodyPr>
            <a:normAutofit/>
          </a:bodyPr>
          <a:lstStyle/>
          <a:p>
            <a:pPr lvl="0"/>
            <a:r>
              <a:rPr lang="en-US" sz="3200" i="1" dirty="0"/>
              <a:t>Protagonist </a:t>
            </a:r>
            <a:r>
              <a:rPr lang="en-US" sz="3200" dirty="0"/>
              <a:t>is the central character of a drama, novel, short story, or narrative poem.  Conversely, the </a:t>
            </a:r>
            <a:r>
              <a:rPr lang="en-US" sz="3200" i="1" dirty="0"/>
              <a:t>antagonist</a:t>
            </a:r>
            <a:r>
              <a:rPr lang="en-US" sz="3200" dirty="0"/>
              <a:t> is the person or force that opposes the protagonist.  </a:t>
            </a:r>
          </a:p>
          <a:p>
            <a:endParaRPr lang="en-US" sz="3200" dirty="0"/>
          </a:p>
        </p:txBody>
      </p:sp>
    </p:spTree>
    <p:extLst>
      <p:ext uri="{BB962C8B-B14F-4D97-AF65-F5344CB8AC3E}">
        <p14:creationId xmlns:p14="http://schemas.microsoft.com/office/powerpoint/2010/main" val="47150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this handout:</a:t>
            </a:r>
            <a:endParaRPr lang="en-US" dirty="0"/>
          </a:p>
        </p:txBody>
      </p:sp>
      <p:sp>
        <p:nvSpPr>
          <p:cNvPr id="3" name="Content Placeholder 2"/>
          <p:cNvSpPr>
            <a:spLocks noGrp="1"/>
          </p:cNvSpPr>
          <p:nvPr>
            <p:ph idx="1"/>
          </p:nvPr>
        </p:nvSpPr>
        <p:spPr/>
        <p:txBody>
          <a:bodyPr>
            <a:noAutofit/>
          </a:bodyPr>
          <a:lstStyle/>
          <a:p>
            <a:r>
              <a:rPr lang="en-US" sz="3200" dirty="0" smtClean="0"/>
              <a:t>You (should!) already have some literary terms copied into your notes. This packet is designed to help save time in that you don’t have to copy the terms word for </a:t>
            </a:r>
            <a:r>
              <a:rPr lang="en-US" sz="3200" dirty="0" smtClean="0"/>
              <a:t>word—but you will have to fill in what’s missing! Be sure to read and listen along!</a:t>
            </a:r>
            <a:endParaRPr lang="en-US" sz="3200" dirty="0"/>
          </a:p>
        </p:txBody>
      </p:sp>
    </p:spTree>
    <p:extLst>
      <p:ext uri="{BB962C8B-B14F-4D97-AF65-F5344CB8AC3E}">
        <p14:creationId xmlns:p14="http://schemas.microsoft.com/office/powerpoint/2010/main" val="2152100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normAutofit/>
          </a:bodyPr>
          <a:lstStyle/>
          <a:p>
            <a:pPr lvl="0"/>
            <a:r>
              <a:rPr lang="en-US" sz="3200" i="1" dirty="0"/>
              <a:t>Repetition </a:t>
            </a:r>
            <a:r>
              <a:rPr lang="en-US" sz="3200" dirty="0"/>
              <a:t>is the recurrence of sounds, words, phrases, lines, or stanzas in a speech or piece of writing.  </a:t>
            </a:r>
          </a:p>
          <a:p>
            <a:endParaRPr lang="en-US" sz="3200" dirty="0"/>
          </a:p>
        </p:txBody>
      </p:sp>
    </p:spTree>
    <p:extLst>
      <p:ext uri="{BB962C8B-B14F-4D97-AF65-F5344CB8AC3E}">
        <p14:creationId xmlns:p14="http://schemas.microsoft.com/office/powerpoint/2010/main" val="1108679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3200" i="1" dirty="0"/>
              <a:t>Satire </a:t>
            </a:r>
            <a:r>
              <a:rPr lang="en-US" sz="3200" dirty="0"/>
              <a:t>is a form of writing that ridicules abuses for the sake of remedying them.    </a:t>
            </a:r>
          </a:p>
          <a:p>
            <a:endParaRPr lang="en-US" sz="3200" dirty="0"/>
          </a:p>
        </p:txBody>
      </p:sp>
    </p:spTree>
    <p:extLst>
      <p:ext uri="{BB962C8B-B14F-4D97-AF65-F5344CB8AC3E}">
        <p14:creationId xmlns:p14="http://schemas.microsoft.com/office/powerpoint/2010/main" val="2047628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Fiction</a:t>
            </a:r>
            <a:endParaRPr lang="en-US" dirty="0"/>
          </a:p>
        </p:txBody>
      </p:sp>
      <p:sp>
        <p:nvSpPr>
          <p:cNvPr id="3" name="Content Placeholder 2"/>
          <p:cNvSpPr>
            <a:spLocks noGrp="1"/>
          </p:cNvSpPr>
          <p:nvPr>
            <p:ph idx="1"/>
          </p:nvPr>
        </p:nvSpPr>
        <p:spPr/>
        <p:txBody>
          <a:bodyPr>
            <a:noAutofit/>
          </a:bodyPr>
          <a:lstStyle/>
          <a:p>
            <a:pPr lvl="0"/>
            <a:r>
              <a:rPr lang="en-US" sz="3200" i="1" dirty="0"/>
              <a:t>Science fiction </a:t>
            </a:r>
            <a:r>
              <a:rPr lang="en-US" sz="3200" dirty="0"/>
              <a:t>is a form of literature set either in the future or on some imaginary world in which settings, plots, characters</a:t>
            </a:r>
            <a:r>
              <a:rPr lang="en-US" sz="3200" i="1" dirty="0"/>
              <a:t>, </a:t>
            </a:r>
            <a:r>
              <a:rPr lang="en-US" sz="3200" dirty="0"/>
              <a:t>and themes are the result of scientific or technological speculation.  </a:t>
            </a:r>
          </a:p>
          <a:p>
            <a:endParaRPr lang="en-US" sz="3200" dirty="0"/>
          </a:p>
        </p:txBody>
      </p:sp>
    </p:spTree>
    <p:extLst>
      <p:ext uri="{BB962C8B-B14F-4D97-AF65-F5344CB8AC3E}">
        <p14:creationId xmlns:p14="http://schemas.microsoft.com/office/powerpoint/2010/main" val="777374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a:bodyPr>
          <a:lstStyle/>
          <a:p>
            <a:pPr lvl="0"/>
            <a:r>
              <a:rPr lang="en-US" sz="3200" i="1" dirty="0"/>
              <a:t>Setting </a:t>
            </a:r>
            <a:r>
              <a:rPr lang="en-US" sz="3200" dirty="0"/>
              <a:t>is the time and place in which events in a short story, novel, play, or narrative poem take place.  </a:t>
            </a:r>
          </a:p>
          <a:p>
            <a:endParaRPr lang="en-US" sz="3200" dirty="0"/>
          </a:p>
        </p:txBody>
      </p:sp>
    </p:spTree>
    <p:extLst>
      <p:ext uri="{BB962C8B-B14F-4D97-AF65-F5344CB8AC3E}">
        <p14:creationId xmlns:p14="http://schemas.microsoft.com/office/powerpoint/2010/main" val="1331679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noAutofit/>
          </a:bodyPr>
          <a:lstStyle/>
          <a:p>
            <a:pPr lvl="0"/>
            <a:r>
              <a:rPr lang="en-US" sz="3200" i="1" dirty="0"/>
              <a:t>Structure </a:t>
            </a:r>
            <a:r>
              <a:rPr lang="en-US" sz="3200" dirty="0"/>
              <a:t>is the framework or </a:t>
            </a:r>
            <a:r>
              <a:rPr lang="en-US" sz="3200" dirty="0" err="1"/>
              <a:t>orginization</a:t>
            </a:r>
            <a:r>
              <a:rPr lang="en-US" sz="3200" dirty="0"/>
              <a:t> of a literary selection.  For example, the structure of fiction is usually determined by plot and by chapter division; the structure of drama depends upon its division into acts and </a:t>
            </a:r>
            <a:r>
              <a:rPr lang="en-US" sz="3200" dirty="0" smtClean="0"/>
              <a:t>scenes…</a:t>
            </a:r>
            <a:endParaRPr lang="en-US" sz="3200" dirty="0"/>
          </a:p>
        </p:txBody>
      </p:sp>
    </p:spTree>
    <p:extLst>
      <p:ext uri="{BB962C8B-B14F-4D97-AF65-F5344CB8AC3E}">
        <p14:creationId xmlns:p14="http://schemas.microsoft.com/office/powerpoint/2010/main" val="1312157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Continued</a:t>
            </a:r>
            <a:endParaRPr lang="en-US" dirty="0"/>
          </a:p>
        </p:txBody>
      </p:sp>
      <p:sp>
        <p:nvSpPr>
          <p:cNvPr id="3" name="Content Placeholder 2"/>
          <p:cNvSpPr>
            <a:spLocks noGrp="1"/>
          </p:cNvSpPr>
          <p:nvPr>
            <p:ph idx="1"/>
          </p:nvPr>
        </p:nvSpPr>
        <p:spPr/>
        <p:txBody>
          <a:bodyPr>
            <a:normAutofit/>
          </a:bodyPr>
          <a:lstStyle/>
          <a:p>
            <a:pPr lvl="0"/>
            <a:r>
              <a:rPr lang="en-US" sz="3200" dirty="0" smtClean="0"/>
              <a:t>…The </a:t>
            </a:r>
            <a:r>
              <a:rPr lang="en-US" sz="3200" dirty="0"/>
              <a:t>structure of an essay depends upon the organization of ideas; the structure of poetry is determined by its rhyme scheme and </a:t>
            </a:r>
            <a:r>
              <a:rPr lang="en-US" sz="3200" dirty="0" err="1"/>
              <a:t>stanzatic</a:t>
            </a:r>
            <a:r>
              <a:rPr lang="en-US" sz="3200" dirty="0"/>
              <a:t> form.</a:t>
            </a:r>
          </a:p>
          <a:p>
            <a:endParaRPr lang="en-US" sz="3200" dirty="0"/>
          </a:p>
        </p:txBody>
      </p:sp>
    </p:spTree>
    <p:extLst>
      <p:ext uri="{BB962C8B-B14F-4D97-AF65-F5344CB8AC3E}">
        <p14:creationId xmlns:p14="http://schemas.microsoft.com/office/powerpoint/2010/main" val="311231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normAutofit/>
          </a:bodyPr>
          <a:lstStyle/>
          <a:p>
            <a:pPr lvl="0"/>
            <a:r>
              <a:rPr lang="en-US" sz="3200" i="1" dirty="0"/>
              <a:t>Style </a:t>
            </a:r>
            <a:r>
              <a:rPr lang="en-US" sz="3200" dirty="0"/>
              <a:t>is the writer's characteristic manner of employing language.</a:t>
            </a:r>
          </a:p>
        </p:txBody>
      </p:sp>
    </p:spTree>
    <p:extLst>
      <p:ext uri="{BB962C8B-B14F-4D97-AF65-F5344CB8AC3E}">
        <p14:creationId xmlns:p14="http://schemas.microsoft.com/office/powerpoint/2010/main" val="1138690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a:t>
            </a:r>
            <a:endParaRPr lang="en-US" dirty="0"/>
          </a:p>
        </p:txBody>
      </p:sp>
      <p:sp>
        <p:nvSpPr>
          <p:cNvPr id="3" name="Content Placeholder 2"/>
          <p:cNvSpPr>
            <a:spLocks noGrp="1"/>
          </p:cNvSpPr>
          <p:nvPr>
            <p:ph idx="1"/>
          </p:nvPr>
        </p:nvSpPr>
        <p:spPr/>
        <p:txBody>
          <a:bodyPr>
            <a:noAutofit/>
          </a:bodyPr>
          <a:lstStyle/>
          <a:p>
            <a:pPr lvl="0"/>
            <a:r>
              <a:rPr lang="en-US" sz="2800" i="1" dirty="0"/>
              <a:t>Symbol </a:t>
            </a:r>
            <a:r>
              <a:rPr lang="en-US" sz="2800" dirty="0"/>
              <a:t>is any object, person, place, or action that has both a meaning in itself and that stands for something larger than itself, such as quality, attitude, belief, or value: e.g., the land turtle in Steinbeck's The Grapes of Wrath suggests or reflects the toughness and resilience of the migrant workers.</a:t>
            </a:r>
          </a:p>
          <a:p>
            <a:endParaRPr lang="en-US" sz="2800" dirty="0"/>
          </a:p>
        </p:txBody>
      </p:sp>
    </p:spTree>
    <p:extLst>
      <p:ext uri="{BB962C8B-B14F-4D97-AF65-F5344CB8AC3E}">
        <p14:creationId xmlns:p14="http://schemas.microsoft.com/office/powerpoint/2010/main" val="1942592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a:bodyPr>
          <a:lstStyle/>
          <a:p>
            <a:pPr lvl="0"/>
            <a:r>
              <a:rPr lang="en-US" sz="3200" i="1" dirty="0"/>
              <a:t>Syntax</a:t>
            </a:r>
            <a:r>
              <a:rPr lang="en-US" sz="3200" dirty="0"/>
              <a:t> means the </a:t>
            </a:r>
            <a:r>
              <a:rPr lang="en-US" sz="3200" dirty="0" smtClean="0"/>
              <a:t>arrangement </a:t>
            </a:r>
            <a:r>
              <a:rPr lang="en-US" sz="3200" dirty="0"/>
              <a:t>of words and the order of grammatical elements in a sentence.</a:t>
            </a:r>
          </a:p>
          <a:p>
            <a:endParaRPr lang="en-US" sz="3200" dirty="0"/>
          </a:p>
        </p:txBody>
      </p:sp>
    </p:spTree>
    <p:extLst>
      <p:ext uri="{BB962C8B-B14F-4D97-AF65-F5344CB8AC3E}">
        <p14:creationId xmlns:p14="http://schemas.microsoft.com/office/powerpoint/2010/main" val="4213384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noAutofit/>
          </a:bodyPr>
          <a:lstStyle/>
          <a:p>
            <a:pPr lvl="0"/>
            <a:r>
              <a:rPr lang="en-US" sz="3200" i="1" dirty="0" smtClean="0"/>
              <a:t>Theme</a:t>
            </a:r>
            <a:r>
              <a:rPr lang="en-US" sz="3200" dirty="0" smtClean="0"/>
              <a:t> </a:t>
            </a:r>
            <a:r>
              <a:rPr lang="en-US" sz="3200" dirty="0"/>
              <a:t>is a central message of a literary work.  It is not the same as a subject, which can be expressed in a word or two: courage survival, war, pride, etc.  The theme is the idea or ideas the author wishes to convey about that subject.  </a:t>
            </a:r>
            <a:endParaRPr lang="en-US" sz="3200" dirty="0"/>
          </a:p>
        </p:txBody>
      </p:sp>
    </p:spTree>
    <p:extLst>
      <p:ext uri="{BB962C8B-B14F-4D97-AF65-F5344CB8AC3E}">
        <p14:creationId xmlns:p14="http://schemas.microsoft.com/office/powerpoint/2010/main" val="195774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p:txBody>
          <a:bodyPr/>
          <a:lstStyle/>
          <a:p>
            <a:pPr lvl="0"/>
            <a:r>
              <a:rPr lang="en-US" i="1" dirty="0"/>
              <a:t>Characterization</a:t>
            </a:r>
            <a:r>
              <a:rPr lang="en-US" dirty="0"/>
              <a:t> is the process of presenting the different aspects of character and personality of someone in a novel or short story or any other narrative depiction of human beings.</a:t>
            </a:r>
          </a:p>
          <a:p>
            <a:pPr lvl="0"/>
            <a:r>
              <a:rPr lang="en-US" dirty="0"/>
              <a:t>Direct: The narrator describes the character.  For example, "He is mean."</a:t>
            </a:r>
          </a:p>
          <a:p>
            <a:pPr lvl="0"/>
            <a:r>
              <a:rPr lang="en-US" dirty="0"/>
              <a:t>Indirect: The reader infers from the text.  For example, "He kicked the puppy."</a:t>
            </a:r>
          </a:p>
          <a:p>
            <a:endParaRPr lang="en-US" dirty="0"/>
          </a:p>
        </p:txBody>
      </p:sp>
    </p:spTree>
    <p:extLst>
      <p:ext uri="{BB962C8B-B14F-4D97-AF65-F5344CB8AC3E}">
        <p14:creationId xmlns:p14="http://schemas.microsoft.com/office/powerpoint/2010/main" val="2076642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Continued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000" dirty="0"/>
              <a:t>It is expressed as a sentence or general statement about life or human nature.  The reader must think about all the elements of the work and use them to make inference, or reasonable guesses, as to which themes seem to be implied.  An example of a theme on the subject of pride might be that pride often precedes a fall.</a:t>
            </a:r>
          </a:p>
          <a:p>
            <a:endParaRPr lang="en-US" dirty="0"/>
          </a:p>
        </p:txBody>
      </p:sp>
    </p:spTree>
    <p:extLst>
      <p:ext uri="{BB962C8B-B14F-4D97-AF65-F5344CB8AC3E}">
        <p14:creationId xmlns:p14="http://schemas.microsoft.com/office/powerpoint/2010/main" val="144356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Understatement</a:t>
            </a:r>
            <a:endParaRPr lang="en-US" dirty="0"/>
          </a:p>
        </p:txBody>
      </p:sp>
      <p:sp>
        <p:nvSpPr>
          <p:cNvPr id="3" name="Content Placeholder 2"/>
          <p:cNvSpPr>
            <a:spLocks noGrp="1"/>
          </p:cNvSpPr>
          <p:nvPr>
            <p:ph idx="1"/>
          </p:nvPr>
        </p:nvSpPr>
        <p:spPr/>
        <p:txBody>
          <a:bodyPr>
            <a:normAutofit lnSpcReduction="10000"/>
          </a:bodyPr>
          <a:lstStyle/>
          <a:p>
            <a:pPr lvl="0"/>
            <a:r>
              <a:rPr lang="en-US" sz="3200" i="1" dirty="0"/>
              <a:t>Understatement </a:t>
            </a:r>
            <a:r>
              <a:rPr lang="en-US" sz="3200" dirty="0"/>
              <a:t>is the </a:t>
            </a:r>
            <a:r>
              <a:rPr lang="en-US" sz="3200" dirty="0" smtClean="0"/>
              <a:t>opposite </a:t>
            </a:r>
            <a:r>
              <a:rPr lang="en-US" sz="3200" dirty="0"/>
              <a:t>of </a:t>
            </a:r>
            <a:r>
              <a:rPr lang="en-US" sz="3200" dirty="0" smtClean="0"/>
              <a:t>hyperbole</a:t>
            </a:r>
            <a:r>
              <a:rPr lang="en-US" sz="3200" dirty="0"/>
              <a:t>.  It is a kind of irony that deliberately represents something as being much less than it really is: e.g. "I could probably manage to survive on a salary of two million dollars per year."</a:t>
            </a:r>
          </a:p>
          <a:p>
            <a:endParaRPr lang="en-US" dirty="0"/>
          </a:p>
        </p:txBody>
      </p:sp>
    </p:spTree>
    <p:extLst>
      <p:ext uri="{BB962C8B-B14F-4D97-AF65-F5344CB8AC3E}">
        <p14:creationId xmlns:p14="http://schemas.microsoft.com/office/powerpoint/2010/main" val="203132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continued</a:t>
            </a:r>
            <a:endParaRPr lang="en-US" dirty="0"/>
          </a:p>
        </p:txBody>
      </p:sp>
      <p:sp>
        <p:nvSpPr>
          <p:cNvPr id="3" name="Content Placeholder 2"/>
          <p:cNvSpPr>
            <a:spLocks noGrp="1"/>
          </p:cNvSpPr>
          <p:nvPr>
            <p:ph idx="1"/>
          </p:nvPr>
        </p:nvSpPr>
        <p:spPr/>
        <p:txBody>
          <a:bodyPr>
            <a:normAutofit/>
          </a:bodyPr>
          <a:lstStyle/>
          <a:p>
            <a:pPr lvl="0"/>
            <a:r>
              <a:rPr lang="en-US" sz="2800" dirty="0"/>
              <a:t>Flat: The character is one-dimensional.</a:t>
            </a:r>
          </a:p>
          <a:p>
            <a:pPr lvl="0"/>
            <a:r>
              <a:rPr lang="en-US" sz="2800" dirty="0"/>
              <a:t>Round: The character is fully developed and multi-dimensional.</a:t>
            </a:r>
          </a:p>
          <a:p>
            <a:pPr lvl="0"/>
            <a:r>
              <a:rPr lang="en-US" sz="2800" dirty="0"/>
              <a:t>Static: The character does not change internally over the course of the story.</a:t>
            </a:r>
          </a:p>
          <a:p>
            <a:pPr lvl="0"/>
            <a:r>
              <a:rPr lang="en-US" sz="2800" dirty="0"/>
              <a:t>Dynamic: The character does change internally over the course of the story</a:t>
            </a:r>
            <a:r>
              <a:rPr lang="en-US" sz="2800" dirty="0" smtClean="0"/>
              <a:t>.</a:t>
            </a:r>
            <a:endParaRPr lang="en-US" sz="2800" dirty="0"/>
          </a:p>
        </p:txBody>
      </p:sp>
    </p:spTree>
    <p:extLst>
      <p:ext uri="{BB962C8B-B14F-4D97-AF65-F5344CB8AC3E}">
        <p14:creationId xmlns:p14="http://schemas.microsoft.com/office/powerpoint/2010/main" val="78148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a:t>
            </a:r>
            <a:endParaRPr lang="en-US" dirty="0"/>
          </a:p>
        </p:txBody>
      </p:sp>
      <p:sp>
        <p:nvSpPr>
          <p:cNvPr id="3" name="Content Placeholder 2"/>
          <p:cNvSpPr>
            <a:spLocks noGrp="1"/>
          </p:cNvSpPr>
          <p:nvPr>
            <p:ph idx="1"/>
          </p:nvPr>
        </p:nvSpPr>
        <p:spPr/>
        <p:txBody>
          <a:bodyPr>
            <a:normAutofit/>
          </a:bodyPr>
          <a:lstStyle/>
          <a:p>
            <a:pPr lvl="0"/>
            <a:r>
              <a:rPr lang="en-US" sz="3200" i="1" dirty="0"/>
              <a:t>Connotation</a:t>
            </a:r>
            <a:r>
              <a:rPr lang="en-US" sz="3200" dirty="0"/>
              <a:t> is said to be the suggested or implied meaning of a word or phrase</a:t>
            </a:r>
            <a:r>
              <a:rPr lang="en-US" sz="3200" dirty="0" smtClean="0"/>
              <a:t>.</a:t>
            </a:r>
            <a:endParaRPr lang="en-US" sz="3200" dirty="0"/>
          </a:p>
        </p:txBody>
      </p:sp>
    </p:spTree>
    <p:extLst>
      <p:ext uri="{BB962C8B-B14F-4D97-AF65-F5344CB8AC3E}">
        <p14:creationId xmlns:p14="http://schemas.microsoft.com/office/powerpoint/2010/main" val="391837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a:t>
            </a:r>
            <a:endParaRPr lang="en-US" dirty="0"/>
          </a:p>
        </p:txBody>
      </p:sp>
      <p:sp>
        <p:nvSpPr>
          <p:cNvPr id="3" name="Content Placeholder 2"/>
          <p:cNvSpPr>
            <a:spLocks noGrp="1"/>
          </p:cNvSpPr>
          <p:nvPr>
            <p:ph idx="1"/>
          </p:nvPr>
        </p:nvSpPr>
        <p:spPr/>
        <p:txBody>
          <a:bodyPr>
            <a:normAutofit/>
          </a:bodyPr>
          <a:lstStyle/>
          <a:p>
            <a:r>
              <a:rPr lang="en-US" sz="3200" i="1" dirty="0"/>
              <a:t>Denotation</a:t>
            </a:r>
            <a:r>
              <a:rPr lang="en-US" sz="3200" dirty="0"/>
              <a:t> is the strict, literal, or factual meaning of a word or </a:t>
            </a:r>
            <a:r>
              <a:rPr lang="en-US" sz="3200" dirty="0" smtClean="0"/>
              <a:t>phrase.</a:t>
            </a:r>
            <a:endParaRPr lang="en-US" sz="3200" dirty="0"/>
          </a:p>
        </p:txBody>
      </p:sp>
    </p:spTree>
    <p:extLst>
      <p:ext uri="{BB962C8B-B14F-4D97-AF65-F5344CB8AC3E}">
        <p14:creationId xmlns:p14="http://schemas.microsoft.com/office/powerpoint/2010/main" val="392987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a:t>
            </a:r>
            <a:endParaRPr lang="en-US" dirty="0"/>
          </a:p>
        </p:txBody>
      </p:sp>
      <p:sp>
        <p:nvSpPr>
          <p:cNvPr id="3" name="Content Placeholder 2"/>
          <p:cNvSpPr>
            <a:spLocks noGrp="1"/>
          </p:cNvSpPr>
          <p:nvPr>
            <p:ph idx="1"/>
          </p:nvPr>
        </p:nvSpPr>
        <p:spPr/>
        <p:txBody>
          <a:bodyPr>
            <a:normAutofit/>
          </a:bodyPr>
          <a:lstStyle/>
          <a:p>
            <a:pPr lvl="0"/>
            <a:r>
              <a:rPr lang="en-US" sz="3200" i="1" dirty="0"/>
              <a:t>Dialect</a:t>
            </a:r>
            <a:r>
              <a:rPr lang="en-US" sz="3200" dirty="0"/>
              <a:t> is a social or regional variety of particular languages with patterns that distinguish it from other varieties.</a:t>
            </a:r>
          </a:p>
          <a:p>
            <a:endParaRPr lang="en-US" sz="3200" dirty="0"/>
          </a:p>
        </p:txBody>
      </p:sp>
    </p:spTree>
    <p:extLst>
      <p:ext uri="{BB962C8B-B14F-4D97-AF65-F5344CB8AC3E}">
        <p14:creationId xmlns:p14="http://schemas.microsoft.com/office/powerpoint/2010/main" val="163445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idx="1"/>
          </p:nvPr>
        </p:nvSpPr>
        <p:spPr/>
        <p:txBody>
          <a:bodyPr>
            <a:normAutofit/>
          </a:bodyPr>
          <a:lstStyle/>
          <a:p>
            <a:pPr lvl="0"/>
            <a:r>
              <a:rPr lang="en-US" sz="3200" i="1" dirty="0"/>
              <a:t>Dialogue</a:t>
            </a:r>
            <a:r>
              <a:rPr lang="en-US" sz="3200" dirty="0"/>
              <a:t> is the speech of characters in any kind of narrative, story, or play.</a:t>
            </a:r>
          </a:p>
          <a:p>
            <a:endParaRPr lang="en-US" sz="3200" dirty="0"/>
          </a:p>
        </p:txBody>
      </p:sp>
    </p:spTree>
    <p:extLst>
      <p:ext uri="{BB962C8B-B14F-4D97-AF65-F5344CB8AC3E}">
        <p14:creationId xmlns:p14="http://schemas.microsoft.com/office/powerpoint/2010/main" val="242098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a:bodyPr>
          <a:lstStyle/>
          <a:p>
            <a:pPr lvl="0"/>
            <a:r>
              <a:rPr lang="en-US" sz="3200" i="1" dirty="0"/>
              <a:t>Figurative Language (Figures of speech) </a:t>
            </a:r>
            <a:r>
              <a:rPr lang="en-US" sz="3200" dirty="0"/>
              <a:t>describes one thing in terms of something else.  For example: similes, metaphors, personification, onomatopoeia, synecdoche, and metonymy, etc.</a:t>
            </a:r>
          </a:p>
          <a:p>
            <a:endParaRPr lang="en-US" sz="3200" dirty="0"/>
          </a:p>
        </p:txBody>
      </p:sp>
    </p:spTree>
    <p:extLst>
      <p:ext uri="{BB962C8B-B14F-4D97-AF65-F5344CB8AC3E}">
        <p14:creationId xmlns:p14="http://schemas.microsoft.com/office/powerpoint/2010/main" val="2979040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18</TotalTime>
  <Words>1026</Words>
  <Application>Microsoft Macintosh PowerPoint</Application>
  <PresentationFormat>On-screen Show (4:3)</PresentationFormat>
  <Paragraphs>69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Pushpin</vt:lpstr>
      <vt:lpstr>Literary Terms</vt:lpstr>
      <vt:lpstr>About this handout:</vt:lpstr>
      <vt:lpstr>Characterization</vt:lpstr>
      <vt:lpstr>Characterization, continued</vt:lpstr>
      <vt:lpstr>Connotation</vt:lpstr>
      <vt:lpstr>Denotation</vt:lpstr>
      <vt:lpstr>Dialect</vt:lpstr>
      <vt:lpstr>Dialogue</vt:lpstr>
      <vt:lpstr>Figurative Language</vt:lpstr>
      <vt:lpstr>Flashback</vt:lpstr>
      <vt:lpstr>Hyperbole</vt:lpstr>
      <vt:lpstr>Irony</vt:lpstr>
      <vt:lpstr>Mood</vt:lpstr>
      <vt:lpstr>Narrative</vt:lpstr>
      <vt:lpstr>Oxymoron</vt:lpstr>
      <vt:lpstr>Paradox</vt:lpstr>
      <vt:lpstr>Plot</vt:lpstr>
      <vt:lpstr>Plot Continued</vt:lpstr>
      <vt:lpstr>Protagonist</vt:lpstr>
      <vt:lpstr>Repetition</vt:lpstr>
      <vt:lpstr>PowerPoint Presentation</vt:lpstr>
      <vt:lpstr>Science Fiction</vt:lpstr>
      <vt:lpstr>Setting</vt:lpstr>
      <vt:lpstr>Structure</vt:lpstr>
      <vt:lpstr>Structure Continued</vt:lpstr>
      <vt:lpstr>Style</vt:lpstr>
      <vt:lpstr>Symbol</vt:lpstr>
      <vt:lpstr>Syntax</vt:lpstr>
      <vt:lpstr>Theme</vt:lpstr>
      <vt:lpstr>Theme Continued</vt:lpstr>
      <vt:lpstr>Understatement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dc:title>
  <dc:creator>Kayla Graham</dc:creator>
  <cp:lastModifiedBy>Kayla Graham</cp:lastModifiedBy>
  <cp:revision>4</cp:revision>
  <dcterms:created xsi:type="dcterms:W3CDTF">2014-09-18T01:06:52Z</dcterms:created>
  <dcterms:modified xsi:type="dcterms:W3CDTF">2014-09-18T01:29:06Z</dcterms:modified>
</cp:coreProperties>
</file>