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3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Poetry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Helton’s English I CP</a:t>
            </a:r>
          </a:p>
          <a:p>
            <a:r>
              <a:rPr lang="en-US" dirty="0" smtClean="0"/>
              <a:t>Tuesday, January 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Hyperbole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deliberate exaggeration in literature.</a:t>
            </a:r>
          </a:p>
        </p:txBody>
      </p:sp>
    </p:spTree>
    <p:extLst>
      <p:ext uri="{BB962C8B-B14F-4D97-AF65-F5344CB8AC3E}">
        <p14:creationId xmlns:p14="http://schemas.microsoft.com/office/powerpoint/2010/main" val="29262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use of words or phrases that appeal to the five senses to create vivid pictures in the reader’s mind. </a:t>
            </a:r>
          </a:p>
        </p:txBody>
      </p:sp>
    </p:spTree>
    <p:extLst>
      <p:ext uri="{BB962C8B-B14F-4D97-AF65-F5344CB8AC3E}">
        <p14:creationId xmlns:p14="http://schemas.microsoft.com/office/powerpoint/2010/main" val="11539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comparison of two unlike things </a:t>
            </a:r>
            <a:r>
              <a:rPr lang="en-US" sz="4400" dirty="0" smtClean="0"/>
              <a:t>(not </a:t>
            </a:r>
            <a:r>
              <a:rPr lang="en-US" sz="4400" dirty="0"/>
              <a:t>using “like” or “</a:t>
            </a:r>
            <a:r>
              <a:rPr lang="en-US" sz="4400" dirty="0" smtClean="0"/>
              <a:t>as”).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893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rhythmical pattern of stressed and unstressed syllables in verse.</a:t>
            </a:r>
          </a:p>
        </p:txBody>
      </p:sp>
    </p:spTree>
    <p:extLst>
      <p:ext uri="{BB962C8B-B14F-4D97-AF65-F5344CB8AC3E}">
        <p14:creationId xmlns:p14="http://schemas.microsoft.com/office/powerpoint/2010/main" val="38580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Onomatopoeia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use of words that imitate sound.</a:t>
            </a:r>
          </a:p>
        </p:txBody>
      </p:sp>
    </p:spTree>
    <p:extLst>
      <p:ext uri="{BB962C8B-B14F-4D97-AF65-F5344CB8AC3E}">
        <p14:creationId xmlns:p14="http://schemas.microsoft.com/office/powerpoint/2010/main" val="18995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 figure of speech in which an animal, object, or idea is given human form or characteristics.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170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The recurrence of sounds, words, phrases, lines, or stanzas in a speech or piece of writing.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b="1" dirty="0"/>
              <a:t>The repetition of sounds in words that appear close to each other in a poem. </a:t>
            </a:r>
            <a:r>
              <a:rPr lang="en-US" sz="4000" i="1" dirty="0"/>
              <a:t>End rhyme </a:t>
            </a:r>
            <a:r>
              <a:rPr lang="en-US" sz="4000" dirty="0"/>
              <a:t>occurs at the end of lines; </a:t>
            </a:r>
            <a:r>
              <a:rPr lang="en-US" sz="4000" i="1" dirty="0"/>
              <a:t>internal rhyme </a:t>
            </a:r>
            <a:r>
              <a:rPr lang="en-US" sz="4000" dirty="0"/>
              <a:t>is within a line. </a:t>
            </a:r>
            <a:r>
              <a:rPr lang="en-US" sz="4000" i="1" dirty="0"/>
              <a:t>Slant rhyme </a:t>
            </a:r>
            <a:r>
              <a:rPr lang="en-US" sz="4000" dirty="0"/>
              <a:t>is approximate rhyme. A </a:t>
            </a:r>
            <a:r>
              <a:rPr lang="en-US" sz="4000" i="1" dirty="0"/>
              <a:t>rhyme scheme </a:t>
            </a:r>
            <a:r>
              <a:rPr lang="en-US" sz="4000" dirty="0"/>
              <a:t>is the pattern of end rhymes. </a:t>
            </a:r>
          </a:p>
        </p:txBody>
      </p:sp>
    </p:spTree>
    <p:extLst>
      <p:ext uri="{BB962C8B-B14F-4D97-AF65-F5344CB8AC3E}">
        <p14:creationId xmlns:p14="http://schemas.microsoft.com/office/powerpoint/2010/main" val="40091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pattern of beats created by the arrangement of stressed and unstressed syllables, particularly in poetry. </a:t>
            </a:r>
          </a:p>
        </p:txBody>
      </p:sp>
    </p:spTree>
    <p:extLst>
      <p:ext uri="{BB962C8B-B14F-4D97-AF65-F5344CB8AC3E}">
        <p14:creationId xmlns:p14="http://schemas.microsoft.com/office/powerpoint/2010/main" val="38675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*Simile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comparison of two different things or ideas through the use of the words “like” or “as.”</a:t>
            </a:r>
          </a:p>
        </p:txBody>
      </p:sp>
    </p:spTree>
    <p:extLst>
      <p:ext uri="{BB962C8B-B14F-4D97-AF65-F5344CB8AC3E}">
        <p14:creationId xmlns:p14="http://schemas.microsoft.com/office/powerpoint/2010/main" val="5275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 stylistic device in which a number of words, having the same first consonant sound, occur close together in a series.</a:t>
            </a:r>
          </a:p>
        </p:txBody>
      </p:sp>
    </p:spTree>
    <p:extLst>
      <p:ext uri="{BB962C8B-B14F-4D97-AF65-F5344CB8AC3E}">
        <p14:creationId xmlns:p14="http://schemas.microsoft.com/office/powerpoint/2010/main" val="42732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voice or persona in the poem.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531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 group of lines within a poem. </a:t>
            </a:r>
          </a:p>
        </p:txBody>
      </p:sp>
    </p:spTree>
    <p:extLst>
      <p:ext uri="{BB962C8B-B14F-4D97-AF65-F5344CB8AC3E}">
        <p14:creationId xmlns:p14="http://schemas.microsoft.com/office/powerpoint/2010/main" val="35905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Enjambment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running-over of a sentence or phrase from one poetic line to the next, without terminal punctuation; the opposite of </a:t>
            </a:r>
            <a:r>
              <a:rPr lang="en-US" sz="4400" dirty="0" smtClean="0"/>
              <a:t>end-stopped.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94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 vs. Lyric Poems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Narrative: Tells a story</a:t>
            </a:r>
          </a:p>
          <a:p>
            <a:r>
              <a:rPr lang="en-US" sz="4400" dirty="0" smtClean="0"/>
              <a:t>Lyric: Expresses personal emotions or feelings, and is typically told in the first person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97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Pronouns and Antecedents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Pronouns: Replace nouns</a:t>
            </a:r>
          </a:p>
          <a:p>
            <a:r>
              <a:rPr lang="en-US" sz="4800" dirty="0" smtClean="0"/>
              <a:t>Antecedents: What the pronoun replaces or the noun to which it refers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224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each stanza of Poe’s “The Raven”: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Find the following:</a:t>
            </a:r>
          </a:p>
          <a:p>
            <a:pPr lvl="1"/>
            <a:r>
              <a:rPr lang="en-US" sz="3200" dirty="0" smtClean="0"/>
              <a:t>Internal Rhyme and End </a:t>
            </a:r>
            <a:r>
              <a:rPr lang="en-US" sz="3200" dirty="0"/>
              <a:t>R</a:t>
            </a:r>
            <a:r>
              <a:rPr lang="en-US" sz="3200" dirty="0" smtClean="0"/>
              <a:t>hyme</a:t>
            </a:r>
          </a:p>
          <a:p>
            <a:pPr lvl="1"/>
            <a:r>
              <a:rPr lang="en-US" sz="3200" dirty="0" smtClean="0"/>
              <a:t>Repetition</a:t>
            </a:r>
          </a:p>
          <a:p>
            <a:pPr lvl="1"/>
            <a:r>
              <a:rPr lang="en-US" sz="3200" dirty="0" smtClean="0"/>
              <a:t>Mood and Tone (Diction, Detail, and Imagery to help)</a:t>
            </a:r>
          </a:p>
          <a:p>
            <a:pPr lvl="1"/>
            <a:r>
              <a:rPr lang="en-US" sz="3200" dirty="0" smtClean="0"/>
              <a:t>Enjambment</a:t>
            </a:r>
          </a:p>
          <a:p>
            <a:pPr lvl="1"/>
            <a:r>
              <a:rPr lang="en-US" sz="3200" dirty="0" smtClean="0"/>
              <a:t>Alliteration, Assonance, Consonance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3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“The Raven” (Edgar Allan Poe, first stanza)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Once </a:t>
            </a:r>
            <a:r>
              <a:rPr lang="en-US" sz="2800" dirty="0"/>
              <a:t>upon a midnight dreary, while I pondered, weak and weary, </a:t>
            </a:r>
          </a:p>
          <a:p>
            <a:pPr marL="0" indent="0">
              <a:buNone/>
            </a:pPr>
            <a:r>
              <a:rPr lang="en-US" sz="2800" dirty="0"/>
              <a:t>Over many a quaint and curious volume of forgotten lore— </a:t>
            </a:r>
          </a:p>
          <a:p>
            <a:pPr marL="0" indent="0">
              <a:buNone/>
            </a:pPr>
            <a:r>
              <a:rPr lang="en-US" sz="2800" dirty="0"/>
              <a:t>    While I nodded, nearly napping, suddenly there came a tapping, </a:t>
            </a:r>
          </a:p>
          <a:p>
            <a:pPr marL="0" indent="0">
              <a:buNone/>
            </a:pPr>
            <a:r>
              <a:rPr lang="en-US" sz="2800" dirty="0"/>
              <a:t>As of some one gently rapping, rapping at my chamber door. </a:t>
            </a:r>
          </a:p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dirty="0" err="1"/>
              <a:t>’Tis</a:t>
            </a:r>
            <a:r>
              <a:rPr lang="en-US" sz="2800" dirty="0"/>
              <a:t> some visitor,” I muttered, “tapping at my chamber door— </a:t>
            </a:r>
          </a:p>
          <a:p>
            <a:pPr marL="0" indent="0">
              <a:buNone/>
            </a:pPr>
            <a:r>
              <a:rPr lang="en-US" sz="2800" dirty="0"/>
              <a:t>            Only this and nothing more.” 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81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Raven” (second stanza)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    Ah, distinctly I remember it was in the bleak December; </a:t>
            </a:r>
          </a:p>
          <a:p>
            <a:pPr marL="0" indent="0">
              <a:buNone/>
            </a:pPr>
            <a:r>
              <a:rPr lang="en-US" sz="2800" dirty="0"/>
              <a:t>And each separate dying ember wrought its ghost upon the floor. </a:t>
            </a:r>
          </a:p>
          <a:p>
            <a:pPr marL="0" indent="0">
              <a:buNone/>
            </a:pPr>
            <a:r>
              <a:rPr lang="en-US" sz="2800" dirty="0"/>
              <a:t>    Eagerly I wished the morrow;—vainly I had sought to borrow </a:t>
            </a:r>
          </a:p>
          <a:p>
            <a:pPr marL="0" indent="0">
              <a:buNone/>
            </a:pPr>
            <a:r>
              <a:rPr lang="en-US" sz="2800" dirty="0"/>
              <a:t>    From my books surcease of sorrow—sorrow for the lost Lenore— </a:t>
            </a:r>
          </a:p>
          <a:p>
            <a:pPr marL="0" indent="0">
              <a:buNone/>
            </a:pPr>
            <a:r>
              <a:rPr lang="en-US" sz="2800" dirty="0"/>
              <a:t>For the rare and radiant maiden whom the angels name Lenore— </a:t>
            </a:r>
          </a:p>
          <a:p>
            <a:pPr marL="0" indent="0">
              <a:buNone/>
            </a:pPr>
            <a:r>
              <a:rPr lang="en-US" sz="2800" dirty="0"/>
              <a:t>            Nameless </a:t>
            </a:r>
            <a:r>
              <a:rPr lang="en-US" sz="2800" i="1" dirty="0"/>
              <a:t>here</a:t>
            </a:r>
            <a:r>
              <a:rPr lang="en-US" sz="2800" dirty="0"/>
              <a:t> for evermore.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34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 reference to a mythological, literary, or historical person, place, or thing.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53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repetition of accented vowel sounds in a series of words: e.g., “cry” and “side” have the same vowel sound and so are said to be in assonance.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912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Cliché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 expression that has been overused to the extent that it loses its original meaning or novelty. A cliché may also refer to actions and events which are predictable because of some previous events.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28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repetition of a consonant sound within a series of words to produce a harmonious effect: e.g., “And each slow dusk a drawing-down of blinds.” The “d” sound is in consonance. The “s” sound is also in consonance.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752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long narrative poem that tells of the adventures of heroes who in some way embody the values of their civilizations.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564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Describes one thing in terms of something else. For example: similes, metaphors, personification, onomatopoeia, synecdoche, and metonymy, etc.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17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Free verse is a literary device that can be defined as poetry that is free from limitations of regular meter or rhythm and does not rhyme with fixed forms.</a:t>
            </a:r>
          </a:p>
        </p:txBody>
      </p:sp>
    </p:spTree>
    <p:extLst>
      <p:ext uri="{BB962C8B-B14F-4D97-AF65-F5344CB8AC3E}">
        <p14:creationId xmlns:p14="http://schemas.microsoft.com/office/powerpoint/2010/main" val="10551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889</TotalTime>
  <Words>638</Words>
  <Application>Microsoft Office PowerPoint</Application>
  <PresentationFormat>Widescreen</PresentationFormat>
  <Paragraphs>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Poetry Terms</vt:lpstr>
      <vt:lpstr>Alliteration</vt:lpstr>
      <vt:lpstr>Allusion</vt:lpstr>
      <vt:lpstr>Assonance</vt:lpstr>
      <vt:lpstr>Cliché </vt:lpstr>
      <vt:lpstr>Consonance</vt:lpstr>
      <vt:lpstr>Epic</vt:lpstr>
      <vt:lpstr>*Figurative Language</vt:lpstr>
      <vt:lpstr>Free Verse</vt:lpstr>
      <vt:lpstr>Hyperbole</vt:lpstr>
      <vt:lpstr>Imagery</vt:lpstr>
      <vt:lpstr>*Metaphor</vt:lpstr>
      <vt:lpstr>Meter</vt:lpstr>
      <vt:lpstr>Onomatopoeia</vt:lpstr>
      <vt:lpstr>Personification</vt:lpstr>
      <vt:lpstr>Repetition</vt:lpstr>
      <vt:lpstr>Rhyme</vt:lpstr>
      <vt:lpstr>Rhythm</vt:lpstr>
      <vt:lpstr>*Simile</vt:lpstr>
      <vt:lpstr>Speaker</vt:lpstr>
      <vt:lpstr>Stanza</vt:lpstr>
      <vt:lpstr>Enjambment</vt:lpstr>
      <vt:lpstr>Narrative vs. Lyric Poems</vt:lpstr>
      <vt:lpstr>Pronouns and Antecedents</vt:lpstr>
      <vt:lpstr>In each stanza of Poe’s “The Raven”:</vt:lpstr>
      <vt:lpstr>“The Raven” (Edgar Allan Poe, first stanza)</vt:lpstr>
      <vt:lpstr>“The Raven” (second stanza)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Terms</dc:title>
  <dc:creator>kgraham3</dc:creator>
  <cp:lastModifiedBy>kgraham3</cp:lastModifiedBy>
  <cp:revision>20</cp:revision>
  <dcterms:created xsi:type="dcterms:W3CDTF">2015-01-05T14:18:04Z</dcterms:created>
  <dcterms:modified xsi:type="dcterms:W3CDTF">2016-01-25T22:01:31Z</dcterms:modified>
</cp:coreProperties>
</file>