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26F4C2D-E7C4-4A5A-81B1-2C4B7235735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19B60-30CD-4E33-92D4-5EE32306F56F}"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810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4C2D-E7C4-4A5A-81B1-2C4B7235735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128989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4C2D-E7C4-4A5A-81B1-2C4B7235735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19B60-30CD-4E33-92D4-5EE32306F56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00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4C2D-E7C4-4A5A-81B1-2C4B7235735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137222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F4C2D-E7C4-4A5A-81B1-2C4B7235735C}"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19B60-30CD-4E33-92D4-5EE32306F56F}"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994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6F4C2D-E7C4-4A5A-81B1-2C4B7235735C}"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301335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6F4C2D-E7C4-4A5A-81B1-2C4B7235735C}"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84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6F4C2D-E7C4-4A5A-81B1-2C4B7235735C}"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2018203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F4C2D-E7C4-4A5A-81B1-2C4B7235735C}"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3088810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F4C2D-E7C4-4A5A-81B1-2C4B7235735C}"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19B60-30CD-4E33-92D4-5EE32306F56F}" type="slidenum">
              <a:rPr lang="en-US" smtClean="0"/>
              <a:t>‹#›</a:t>
            </a:fld>
            <a:endParaRPr lang="en-US"/>
          </a:p>
        </p:txBody>
      </p:sp>
    </p:spTree>
    <p:extLst>
      <p:ext uri="{BB962C8B-B14F-4D97-AF65-F5344CB8AC3E}">
        <p14:creationId xmlns:p14="http://schemas.microsoft.com/office/powerpoint/2010/main" val="115635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F4C2D-E7C4-4A5A-81B1-2C4B7235735C}"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19B60-30CD-4E33-92D4-5EE32306F56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44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26F4C2D-E7C4-4A5A-81B1-2C4B7235735C}" type="datetimeFigureOut">
              <a:rPr lang="en-US" smtClean="0"/>
              <a:t>11/16/2015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CE19B60-30CD-4E33-92D4-5EE32306F56F}"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61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Reacting and responding to </a:t>
            </a:r>
            <a:r>
              <a:rPr lang="en-US" i="1" dirty="0" smtClean="0"/>
              <a:t>Animal Farm</a:t>
            </a:r>
            <a:endParaRPr lang="en-US" i="1" dirty="0"/>
          </a:p>
        </p:txBody>
      </p:sp>
      <p:sp>
        <p:nvSpPr>
          <p:cNvPr id="3" name="Subtitle 2"/>
          <p:cNvSpPr>
            <a:spLocks noGrp="1"/>
          </p:cNvSpPr>
          <p:nvPr>
            <p:ph type="subTitle" idx="1"/>
          </p:nvPr>
        </p:nvSpPr>
        <p:spPr/>
        <p:txBody>
          <a:bodyPr/>
          <a:lstStyle/>
          <a:p>
            <a:r>
              <a:rPr lang="en-US" dirty="0" smtClean="0"/>
              <a:t>“Never through me shalt thou come to harm!”</a:t>
            </a:r>
            <a:endParaRPr lang="en-US" dirty="0"/>
          </a:p>
        </p:txBody>
      </p:sp>
    </p:spTree>
    <p:extLst>
      <p:ext uri="{BB962C8B-B14F-4D97-AF65-F5344CB8AC3E}">
        <p14:creationId xmlns:p14="http://schemas.microsoft.com/office/powerpoint/2010/main" val="3078575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work: Taking Action</a:t>
            </a:r>
            <a:endParaRPr lang="en-US" dirty="0"/>
          </a:p>
        </p:txBody>
      </p:sp>
      <p:sp>
        <p:nvSpPr>
          <p:cNvPr id="3" name="Content Placeholder 2"/>
          <p:cNvSpPr>
            <a:spLocks noGrp="1"/>
          </p:cNvSpPr>
          <p:nvPr>
            <p:ph idx="1"/>
          </p:nvPr>
        </p:nvSpPr>
        <p:spPr/>
        <p:txBody>
          <a:bodyPr>
            <a:normAutofit/>
          </a:bodyPr>
          <a:lstStyle/>
          <a:p>
            <a:r>
              <a:rPr lang="en-US" sz="2800" dirty="0"/>
              <a:t>Read the poem </a:t>
            </a:r>
            <a:r>
              <a:rPr lang="en-US" sz="2800" dirty="0" smtClean="0"/>
              <a:t>on the next slide by </a:t>
            </a:r>
            <a:r>
              <a:rPr lang="en-US" sz="2800" dirty="0"/>
              <a:t>Martin </a:t>
            </a:r>
            <a:r>
              <a:rPr lang="en-US" sz="2800" dirty="0" err="1"/>
              <a:t>Niemoller</a:t>
            </a:r>
            <a:r>
              <a:rPr lang="en-US" sz="2800" dirty="0"/>
              <a:t>. It pertained to Nazi Germany, but it has ties to Animal Farm as well both literally and allegorically. Explain how the message of this poem relates to </a:t>
            </a:r>
            <a:r>
              <a:rPr lang="en-US" sz="2800" b="1" dirty="0" smtClean="0"/>
              <a:t>Animal </a:t>
            </a:r>
            <a:r>
              <a:rPr lang="en-US" sz="2800" b="1" dirty="0"/>
              <a:t>Farm</a:t>
            </a:r>
            <a:r>
              <a:rPr lang="en-US" sz="2800" dirty="0"/>
              <a:t>. </a:t>
            </a:r>
            <a:r>
              <a:rPr lang="en-US" sz="2800" dirty="0" smtClean="0"/>
              <a:t>(</a:t>
            </a:r>
            <a:r>
              <a:rPr lang="en-US" sz="2800" dirty="0" smtClean="0"/>
              <a:t>5-10 </a:t>
            </a:r>
            <a:r>
              <a:rPr lang="en-US" sz="2800" dirty="0" smtClean="0"/>
              <a:t>minutes, on your quick-write paper)</a:t>
            </a:r>
            <a:endParaRPr lang="en-US" sz="2800" dirty="0"/>
          </a:p>
          <a:p>
            <a:endParaRPr lang="en-US" sz="2800" dirty="0"/>
          </a:p>
        </p:txBody>
      </p:sp>
    </p:spTree>
    <p:extLst>
      <p:ext uri="{BB962C8B-B14F-4D97-AF65-F5344CB8AC3E}">
        <p14:creationId xmlns:p14="http://schemas.microsoft.com/office/powerpoint/2010/main" val="32498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work: Taking action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First they came for the Communists</a:t>
            </a:r>
            <a:br>
              <a:rPr lang="en-US" dirty="0"/>
            </a:br>
            <a:r>
              <a:rPr lang="en-US" dirty="0"/>
              <a:t>And I did not speak out</a:t>
            </a:r>
            <a:br>
              <a:rPr lang="en-US" dirty="0"/>
            </a:br>
            <a:r>
              <a:rPr lang="en-US" dirty="0"/>
              <a:t>Because I was not a Communist</a:t>
            </a:r>
            <a:br>
              <a:rPr lang="en-US" dirty="0"/>
            </a:br>
            <a:r>
              <a:rPr lang="en-US" dirty="0"/>
              <a:t>Then they came for the Socialists</a:t>
            </a:r>
            <a:br>
              <a:rPr lang="en-US" dirty="0"/>
            </a:br>
            <a:r>
              <a:rPr lang="en-US" dirty="0"/>
              <a:t>And I did not speak out</a:t>
            </a:r>
            <a:br>
              <a:rPr lang="en-US" dirty="0"/>
            </a:br>
            <a:r>
              <a:rPr lang="en-US" dirty="0"/>
              <a:t>Because I was not a Socialist</a:t>
            </a:r>
            <a:br>
              <a:rPr lang="en-US" dirty="0"/>
            </a:br>
            <a:r>
              <a:rPr lang="en-US" dirty="0"/>
              <a:t>Then they came for the trade unionists</a:t>
            </a:r>
            <a:br>
              <a:rPr lang="en-US" dirty="0"/>
            </a:br>
            <a:r>
              <a:rPr lang="en-US" dirty="0"/>
              <a:t>And I did not speak out</a:t>
            </a:r>
            <a:br>
              <a:rPr lang="en-US" dirty="0"/>
            </a:br>
            <a:r>
              <a:rPr lang="en-US" dirty="0"/>
              <a:t>Because I was not a trade unionist</a:t>
            </a:r>
            <a:br>
              <a:rPr lang="en-US" dirty="0"/>
            </a:br>
            <a:r>
              <a:rPr lang="en-US" dirty="0"/>
              <a:t>Then they came for the Jews</a:t>
            </a:r>
            <a:br>
              <a:rPr lang="en-US" dirty="0"/>
            </a:br>
            <a:r>
              <a:rPr lang="en-US" dirty="0"/>
              <a:t>And I did not speak out</a:t>
            </a:r>
            <a:br>
              <a:rPr lang="en-US" dirty="0"/>
            </a:br>
            <a:r>
              <a:rPr lang="en-US" dirty="0"/>
              <a:t>Because I was not a Jew</a:t>
            </a:r>
            <a:br>
              <a:rPr lang="en-US" dirty="0"/>
            </a:br>
            <a:r>
              <a:rPr lang="en-US" dirty="0"/>
              <a:t>Then they came for me</a:t>
            </a:r>
            <a:br>
              <a:rPr lang="en-US" dirty="0"/>
            </a:br>
            <a:r>
              <a:rPr lang="en-US" dirty="0"/>
              <a:t>And there was no one left</a:t>
            </a:r>
            <a:br>
              <a:rPr lang="en-US" dirty="0"/>
            </a:br>
            <a:r>
              <a:rPr lang="en-US" dirty="0"/>
              <a:t>To speak out for </a:t>
            </a:r>
            <a:r>
              <a:rPr lang="en-US" dirty="0" smtClean="0"/>
              <a:t>me</a:t>
            </a:r>
            <a:endParaRPr lang="en-US" dirty="0"/>
          </a:p>
          <a:p>
            <a:endParaRPr lang="en-US" dirty="0"/>
          </a:p>
        </p:txBody>
      </p:sp>
    </p:spTree>
    <p:extLst>
      <p:ext uri="{BB962C8B-B14F-4D97-AF65-F5344CB8AC3E}">
        <p14:creationId xmlns:p14="http://schemas.microsoft.com/office/powerpoint/2010/main" val="3035874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Taking Action</a:t>
            </a:r>
            <a:endParaRPr lang="en-US" dirty="0"/>
          </a:p>
        </p:txBody>
      </p:sp>
      <p:sp>
        <p:nvSpPr>
          <p:cNvPr id="3" name="Content Placeholder 2"/>
          <p:cNvSpPr>
            <a:spLocks noGrp="1"/>
          </p:cNvSpPr>
          <p:nvPr>
            <p:ph idx="1"/>
          </p:nvPr>
        </p:nvSpPr>
        <p:spPr/>
        <p:txBody>
          <a:bodyPr>
            <a:normAutofit/>
          </a:bodyPr>
          <a:lstStyle/>
          <a:p>
            <a:r>
              <a:rPr lang="en-US" sz="4400" dirty="0"/>
              <a:t>When in the story could </a:t>
            </a:r>
            <a:r>
              <a:rPr lang="en-US" sz="4400" dirty="0" smtClean="0"/>
              <a:t>the other animals most feasibly </a:t>
            </a:r>
            <a:r>
              <a:rPr lang="en-US" sz="4400" dirty="0"/>
              <a:t>have protected their own rights</a:t>
            </a:r>
            <a:r>
              <a:rPr lang="en-US" sz="4400" dirty="0" smtClean="0"/>
              <a:t>? Is there a point of no return in challenging the ruling power? Why or why not? (5 minutes, discuss in your group to share)</a:t>
            </a:r>
            <a:endParaRPr lang="en-US" sz="4400" dirty="0"/>
          </a:p>
          <a:p>
            <a:endParaRPr lang="en-US" sz="4400" dirty="0"/>
          </a:p>
        </p:txBody>
      </p:sp>
    </p:spTree>
    <p:extLst>
      <p:ext uri="{BB962C8B-B14F-4D97-AF65-F5344CB8AC3E}">
        <p14:creationId xmlns:p14="http://schemas.microsoft.com/office/powerpoint/2010/main" val="944578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REVIEW, PART I</a:t>
            </a:r>
            <a:endParaRPr lang="en-US" dirty="0"/>
          </a:p>
        </p:txBody>
      </p:sp>
      <p:sp>
        <p:nvSpPr>
          <p:cNvPr id="3" name="Content Placeholder 2"/>
          <p:cNvSpPr>
            <a:spLocks noGrp="1"/>
          </p:cNvSpPr>
          <p:nvPr>
            <p:ph idx="1"/>
          </p:nvPr>
        </p:nvSpPr>
        <p:spPr/>
        <p:txBody>
          <a:bodyPr>
            <a:noAutofit/>
          </a:bodyPr>
          <a:lstStyle/>
          <a:p>
            <a:r>
              <a:rPr lang="en-US" sz="2800" dirty="0" smtClean="0"/>
              <a:t>Define: Allegory; rhetoric; ethos, pathos, and logos</a:t>
            </a:r>
          </a:p>
          <a:p>
            <a:r>
              <a:rPr lang="en-US" sz="2800" dirty="0" smtClean="0"/>
              <a:t>Why do you think Orwell wrote Animal Farm? What myth did he want to expose?</a:t>
            </a:r>
          </a:p>
          <a:p>
            <a:r>
              <a:rPr lang="en-US" sz="2800" dirty="0" smtClean="0"/>
              <a:t>What two figures from history are associated with the origination of the idea of communism (and the bringing of it to Russia)?</a:t>
            </a:r>
          </a:p>
          <a:p>
            <a:r>
              <a:rPr lang="en-US" sz="2800" dirty="0" smtClean="0"/>
              <a:t>Who ultimately becomes the leader of communist Russia?</a:t>
            </a:r>
          </a:p>
          <a:p>
            <a:r>
              <a:rPr lang="en-US" sz="2800" dirty="0" smtClean="0"/>
              <a:t>Summarize Old Major’s speech from chapter 1.</a:t>
            </a:r>
          </a:p>
          <a:p>
            <a:r>
              <a:rPr lang="en-US" sz="2800" dirty="0" smtClean="0"/>
              <a:t>List the major characters from the story and who they represent from the allegory.</a:t>
            </a:r>
            <a:endParaRPr lang="en-US" sz="2800" dirty="0"/>
          </a:p>
        </p:txBody>
      </p:sp>
    </p:spTree>
    <p:extLst>
      <p:ext uri="{BB962C8B-B14F-4D97-AF65-F5344CB8AC3E}">
        <p14:creationId xmlns:p14="http://schemas.microsoft.com/office/powerpoint/2010/main" val="376970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Quick-write:individual</a:t>
            </a:r>
            <a:r>
              <a:rPr lang="en-US" dirty="0" smtClean="0"/>
              <a:t> work-10 minutes</a:t>
            </a:r>
            <a:endParaRPr lang="en-US" dirty="0"/>
          </a:p>
        </p:txBody>
      </p:sp>
      <p:sp>
        <p:nvSpPr>
          <p:cNvPr id="3" name="Content Placeholder 2"/>
          <p:cNvSpPr>
            <a:spLocks noGrp="1"/>
          </p:cNvSpPr>
          <p:nvPr>
            <p:ph idx="1"/>
          </p:nvPr>
        </p:nvSpPr>
        <p:spPr/>
        <p:txBody>
          <a:bodyPr>
            <a:noAutofit/>
          </a:bodyPr>
          <a:lstStyle/>
          <a:p>
            <a:r>
              <a:rPr lang="en-US" sz="4800" dirty="0"/>
              <a:t>How did the ending of Animal Farm make you feel? </a:t>
            </a:r>
            <a:r>
              <a:rPr lang="en-US" sz="4800" b="1" dirty="0"/>
              <a:t>Was the conclusion satisfying?</a:t>
            </a:r>
            <a:r>
              <a:rPr lang="en-US" sz="4800" dirty="0"/>
              <a:t> Why or why not? Do you think the author intended for you to feel this way? </a:t>
            </a:r>
            <a:r>
              <a:rPr lang="en-US" sz="4800" b="1" dirty="0"/>
              <a:t>Explain the purpose of the conclusion.</a:t>
            </a:r>
            <a:endParaRPr lang="en-US" sz="4800" dirty="0"/>
          </a:p>
          <a:p>
            <a:endParaRPr lang="en-US" sz="4800" dirty="0"/>
          </a:p>
        </p:txBody>
      </p:sp>
    </p:spTree>
    <p:extLst>
      <p:ext uri="{BB962C8B-B14F-4D97-AF65-F5344CB8AC3E}">
        <p14:creationId xmlns:p14="http://schemas.microsoft.com/office/powerpoint/2010/main" val="214660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 paradox</a:t>
            </a:r>
            <a:endParaRPr lang="en-US" dirty="0"/>
          </a:p>
        </p:txBody>
      </p:sp>
      <p:sp>
        <p:nvSpPr>
          <p:cNvPr id="3" name="Content Placeholder 2"/>
          <p:cNvSpPr>
            <a:spLocks noGrp="1"/>
          </p:cNvSpPr>
          <p:nvPr>
            <p:ph idx="1"/>
          </p:nvPr>
        </p:nvSpPr>
        <p:spPr/>
        <p:txBody>
          <a:bodyPr>
            <a:noAutofit/>
          </a:bodyPr>
          <a:lstStyle/>
          <a:p>
            <a:r>
              <a:rPr lang="en-US" sz="3600" b="1" dirty="0"/>
              <a:t>“All animals are equal, but some are more equal than others.” </a:t>
            </a:r>
            <a:r>
              <a:rPr lang="en-US" sz="3600" dirty="0"/>
              <a:t>This quote is a paradox since elements of the statement are contradictory. </a:t>
            </a:r>
            <a:endParaRPr lang="en-US" sz="3600" dirty="0" smtClean="0"/>
          </a:p>
          <a:p>
            <a:r>
              <a:rPr lang="en-US" sz="3600" dirty="0" smtClean="0"/>
              <a:t>What </a:t>
            </a:r>
            <a:r>
              <a:rPr lang="en-US" sz="3600" dirty="0"/>
              <a:t>does it mean to say that some of the animals are “more equal”? To which animals does this apply? Replace “more equal” with a term you think makes more sense.</a:t>
            </a:r>
          </a:p>
          <a:p>
            <a:endParaRPr lang="en-US" sz="3600" dirty="0"/>
          </a:p>
        </p:txBody>
      </p:sp>
    </p:spTree>
    <p:extLst>
      <p:ext uri="{BB962C8B-B14F-4D97-AF65-F5344CB8AC3E}">
        <p14:creationId xmlns:p14="http://schemas.microsoft.com/office/powerpoint/2010/main" val="330194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 paradox (Continued)</a:t>
            </a:r>
            <a:endParaRPr lang="en-US" dirty="0"/>
          </a:p>
        </p:txBody>
      </p:sp>
      <p:sp>
        <p:nvSpPr>
          <p:cNvPr id="3" name="Content Placeholder 2"/>
          <p:cNvSpPr>
            <a:spLocks noGrp="1"/>
          </p:cNvSpPr>
          <p:nvPr>
            <p:ph idx="1"/>
          </p:nvPr>
        </p:nvSpPr>
        <p:spPr/>
        <p:txBody>
          <a:bodyPr>
            <a:normAutofit/>
          </a:bodyPr>
          <a:lstStyle/>
          <a:p>
            <a:r>
              <a:rPr lang="en-US" sz="3600" dirty="0"/>
              <a:t>Equal is an adjective; more is an adverb (modifies the adjective). </a:t>
            </a:r>
            <a:endParaRPr lang="en-US" sz="3600" dirty="0" smtClean="0"/>
          </a:p>
          <a:p>
            <a:r>
              <a:rPr lang="en-US" sz="3600" dirty="0" smtClean="0"/>
              <a:t>Is </a:t>
            </a:r>
            <a:r>
              <a:rPr lang="en-US" sz="3600" dirty="0"/>
              <a:t>equality supposed to be conditional or have superlatives (more, most)? Explain. </a:t>
            </a:r>
          </a:p>
          <a:p>
            <a:endParaRPr lang="en-US" sz="3600" dirty="0"/>
          </a:p>
        </p:txBody>
      </p:sp>
    </p:spTree>
    <p:extLst>
      <p:ext uri="{BB962C8B-B14F-4D97-AF65-F5344CB8AC3E}">
        <p14:creationId xmlns:p14="http://schemas.microsoft.com/office/powerpoint/2010/main" val="21746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a:t>
            </a:r>
            <a:endParaRPr lang="en-US" dirty="0"/>
          </a:p>
        </p:txBody>
      </p:sp>
      <p:sp>
        <p:nvSpPr>
          <p:cNvPr id="3" name="Content Placeholder 2"/>
          <p:cNvSpPr>
            <a:spLocks noGrp="1"/>
          </p:cNvSpPr>
          <p:nvPr>
            <p:ph idx="1"/>
          </p:nvPr>
        </p:nvSpPr>
        <p:spPr/>
        <p:txBody>
          <a:bodyPr>
            <a:normAutofit/>
          </a:bodyPr>
          <a:lstStyle/>
          <a:p>
            <a:r>
              <a:rPr lang="en-US" sz="3600" dirty="0"/>
              <a:t>What transformation has finished in chapter ten? To use a literary term, the pigs are now fully _________________________.</a:t>
            </a:r>
          </a:p>
          <a:p>
            <a:r>
              <a:rPr lang="en-US" sz="3600" dirty="0" smtClean="0"/>
              <a:t>(Hint: technically, all of the animals display this term to some degree)</a:t>
            </a:r>
            <a:endParaRPr lang="en-US" sz="3600" dirty="0"/>
          </a:p>
        </p:txBody>
      </p:sp>
    </p:spTree>
    <p:extLst>
      <p:ext uri="{BB962C8B-B14F-4D97-AF65-F5344CB8AC3E}">
        <p14:creationId xmlns:p14="http://schemas.microsoft.com/office/powerpoint/2010/main" val="71640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Fable</a:t>
            </a:r>
            <a:endParaRPr lang="en-US" dirty="0"/>
          </a:p>
        </p:txBody>
      </p:sp>
      <p:sp>
        <p:nvSpPr>
          <p:cNvPr id="3" name="Content Placeholder 2"/>
          <p:cNvSpPr>
            <a:spLocks noGrp="1"/>
          </p:cNvSpPr>
          <p:nvPr>
            <p:ph idx="1"/>
          </p:nvPr>
        </p:nvSpPr>
        <p:spPr/>
        <p:txBody>
          <a:bodyPr>
            <a:normAutofit/>
          </a:bodyPr>
          <a:lstStyle/>
          <a:p>
            <a:r>
              <a:rPr lang="en-US" sz="3600" dirty="0"/>
              <a:t>Since this is a fable, what do you believe is the moral of this story</a:t>
            </a:r>
            <a:r>
              <a:rPr lang="en-US" sz="3600" dirty="0" smtClean="0"/>
              <a:t>?</a:t>
            </a:r>
          </a:p>
          <a:p>
            <a:pPr lvl="1"/>
            <a:r>
              <a:rPr lang="en-US" sz="3200" dirty="0" smtClean="0"/>
              <a:t>Discuss for five minutes among your group members and ultimately select/create one moral to share.</a:t>
            </a:r>
            <a:endParaRPr lang="en-US" sz="3200" dirty="0"/>
          </a:p>
          <a:p>
            <a:endParaRPr lang="en-US" sz="3600" dirty="0"/>
          </a:p>
        </p:txBody>
      </p:sp>
    </p:spTree>
    <p:extLst>
      <p:ext uri="{BB962C8B-B14F-4D97-AF65-F5344CB8AC3E}">
        <p14:creationId xmlns:p14="http://schemas.microsoft.com/office/powerpoint/2010/main" val="3383065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Allegory</a:t>
            </a:r>
            <a:endParaRPr lang="en-US" dirty="0"/>
          </a:p>
        </p:txBody>
      </p:sp>
      <p:sp>
        <p:nvSpPr>
          <p:cNvPr id="3" name="Content Placeholder 2"/>
          <p:cNvSpPr>
            <a:spLocks noGrp="1"/>
          </p:cNvSpPr>
          <p:nvPr>
            <p:ph idx="1"/>
          </p:nvPr>
        </p:nvSpPr>
        <p:spPr/>
        <p:txBody>
          <a:bodyPr>
            <a:normAutofit/>
          </a:bodyPr>
          <a:lstStyle/>
          <a:p>
            <a:r>
              <a:rPr lang="en-US" sz="4000" dirty="0"/>
              <a:t>On an allegorical level, what myth did Orwell want to expose</a:t>
            </a:r>
            <a:r>
              <a:rPr lang="en-US" sz="4000" dirty="0" smtClean="0"/>
              <a:t>?</a:t>
            </a:r>
          </a:p>
          <a:p>
            <a:pPr lvl="1"/>
            <a:r>
              <a:rPr lang="en-US" sz="3600" dirty="0" smtClean="0"/>
              <a:t>That is, what did he want people to realize about the Soviet Union?</a:t>
            </a:r>
          </a:p>
          <a:p>
            <a:pPr lvl="1"/>
            <a:r>
              <a:rPr lang="en-US" sz="3600" dirty="0" smtClean="0"/>
              <a:t>5 minutes with your group to select one answer to share.</a:t>
            </a:r>
            <a:endParaRPr lang="en-US" sz="3600" dirty="0"/>
          </a:p>
          <a:p>
            <a:endParaRPr lang="en-US" sz="4000" dirty="0"/>
          </a:p>
        </p:txBody>
      </p:sp>
    </p:spTree>
    <p:extLst>
      <p:ext uri="{BB962C8B-B14F-4D97-AF65-F5344CB8AC3E}">
        <p14:creationId xmlns:p14="http://schemas.microsoft.com/office/powerpoint/2010/main" val="96808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Topics-Betrayal</a:t>
            </a:r>
            <a:endParaRPr lang="en-US" dirty="0"/>
          </a:p>
        </p:txBody>
      </p:sp>
      <p:sp>
        <p:nvSpPr>
          <p:cNvPr id="3" name="Content Placeholder 2"/>
          <p:cNvSpPr>
            <a:spLocks noGrp="1"/>
          </p:cNvSpPr>
          <p:nvPr>
            <p:ph idx="1"/>
          </p:nvPr>
        </p:nvSpPr>
        <p:spPr/>
        <p:txBody>
          <a:bodyPr>
            <a:normAutofit/>
          </a:bodyPr>
          <a:lstStyle/>
          <a:p>
            <a:r>
              <a:rPr lang="en-US" sz="3600" dirty="0"/>
              <a:t>What is the greatest betrayal in Animal Farm, and why? </a:t>
            </a:r>
            <a:endParaRPr lang="en-US" sz="3600" dirty="0" smtClean="0"/>
          </a:p>
          <a:p>
            <a:r>
              <a:rPr lang="en-US" sz="3600" dirty="0" smtClean="0"/>
              <a:t>What </a:t>
            </a:r>
            <a:r>
              <a:rPr lang="en-US" sz="3600" dirty="0"/>
              <a:t>does this imply for the allegory</a:t>
            </a:r>
            <a:r>
              <a:rPr lang="en-US" sz="3600" dirty="0" smtClean="0"/>
              <a:t>?</a:t>
            </a:r>
          </a:p>
          <a:p>
            <a:pPr lvl="1"/>
            <a:r>
              <a:rPr lang="en-US" sz="3200" dirty="0" smtClean="0"/>
              <a:t>5 minutes to decide the implications to share</a:t>
            </a:r>
            <a:endParaRPr lang="en-US" sz="3200" dirty="0"/>
          </a:p>
          <a:p>
            <a:endParaRPr lang="en-US" sz="3600" dirty="0"/>
          </a:p>
        </p:txBody>
      </p:sp>
    </p:spTree>
    <p:extLst>
      <p:ext uri="{BB962C8B-B14F-4D97-AF65-F5344CB8AC3E}">
        <p14:creationId xmlns:p14="http://schemas.microsoft.com/office/powerpoint/2010/main" val="3477224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Quickwrite</a:t>
            </a:r>
            <a:r>
              <a:rPr lang="en-US" dirty="0" smtClean="0"/>
              <a:t>: individual work, 10 minutes</a:t>
            </a:r>
            <a:endParaRPr lang="en-US" dirty="0"/>
          </a:p>
        </p:txBody>
      </p:sp>
      <p:sp>
        <p:nvSpPr>
          <p:cNvPr id="3" name="Content Placeholder 2"/>
          <p:cNvSpPr>
            <a:spLocks noGrp="1"/>
          </p:cNvSpPr>
          <p:nvPr>
            <p:ph idx="1"/>
          </p:nvPr>
        </p:nvSpPr>
        <p:spPr/>
        <p:txBody>
          <a:bodyPr>
            <a:normAutofit/>
          </a:bodyPr>
          <a:lstStyle/>
          <a:p>
            <a:r>
              <a:rPr lang="en-US" sz="4800" dirty="0" smtClean="0"/>
              <a:t>Are good people good because they have to be (fear of punishment, etc.), or are they good because they choose or want to be? Explain your reasoning with some sort of example.</a:t>
            </a:r>
            <a:endParaRPr lang="en-US" sz="4800" dirty="0"/>
          </a:p>
        </p:txBody>
      </p:sp>
    </p:spTree>
    <p:extLst>
      <p:ext uri="{BB962C8B-B14F-4D97-AF65-F5344CB8AC3E}">
        <p14:creationId xmlns:p14="http://schemas.microsoft.com/office/powerpoint/2010/main" val="2965339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27</TotalTime>
  <Words>571</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Tw Cen MT</vt:lpstr>
      <vt:lpstr>Tw Cen MT Condensed</vt:lpstr>
      <vt:lpstr>Wingdings 3</vt:lpstr>
      <vt:lpstr>Integral</vt:lpstr>
      <vt:lpstr>Reacting and responding to Animal Farm</vt:lpstr>
      <vt:lpstr>Quick-write:individual work-10 minutes</vt:lpstr>
      <vt:lpstr>Literary terms: paradox</vt:lpstr>
      <vt:lpstr>Literary Terms: paradox (Continued)</vt:lpstr>
      <vt:lpstr>Literary Terms</vt:lpstr>
      <vt:lpstr>Group Discussion: Fable</vt:lpstr>
      <vt:lpstr>Group Discussion: Allegory</vt:lpstr>
      <vt:lpstr>Group Discussion: Topics-Betrayal</vt:lpstr>
      <vt:lpstr>Quickwrite: individual work, 10 minutes</vt:lpstr>
      <vt:lpstr>Individual work: Taking Action</vt:lpstr>
      <vt:lpstr>Individual work: Taking action (continued)</vt:lpstr>
      <vt:lpstr>Group Discussion: Taking Action</vt:lpstr>
      <vt:lpstr>EXAM REVIEW, PART 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Reacting and responding to Animal Farm</dc:title>
  <dc:creator>kgraham3</dc:creator>
  <cp:lastModifiedBy>kgraham3</cp:lastModifiedBy>
  <cp:revision>9</cp:revision>
  <dcterms:created xsi:type="dcterms:W3CDTF">2015-11-12T21:45:15Z</dcterms:created>
  <dcterms:modified xsi:type="dcterms:W3CDTF">2015-11-16T14:38:14Z</dcterms:modified>
</cp:coreProperties>
</file>