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iterarydevices.net/point-of-vie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kgraham3\Desktop\English%20I%202014-2015\Poetry%20Term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raining.nms.org/Portals/ltftraining/docs/english/Peeling%20Back%20the%20Layers-The%20Witch.pdf" TargetMode="External"/><Relationship Id="rId2" Type="http://schemas.openxmlformats.org/officeDocument/2006/relationships/hyperlink" Target="http://www.poetryfoundation.org/poem/17353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akespeare-online.com/sonnets/18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dictionary/knel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Exam review and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January 29,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the 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we understand what they are about?</a:t>
            </a:r>
          </a:p>
          <a:p>
            <a:r>
              <a:rPr lang="en-US" sz="3600" dirty="0" smtClean="0"/>
              <a:t>Do we see the devices within them to analyze?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842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33728"/>
            <a:ext cx="9872871" cy="49011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Point of View (1</a:t>
            </a:r>
            <a:r>
              <a:rPr lang="en-US" baseline="30000" dirty="0" smtClean="0"/>
              <a:t>st</a:t>
            </a:r>
            <a:r>
              <a:rPr lang="en-US" dirty="0" smtClean="0"/>
              <a:t> vs. 3</a:t>
            </a:r>
            <a:r>
              <a:rPr lang="en-US" baseline="30000" dirty="0" smtClean="0"/>
              <a:t>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Theme vs. Topic/Subject</a:t>
            </a:r>
          </a:p>
          <a:p>
            <a:r>
              <a:rPr lang="en-US" dirty="0" smtClean="0"/>
              <a:t>Rhyme (types)</a:t>
            </a:r>
          </a:p>
          <a:p>
            <a:r>
              <a:rPr lang="en-US" dirty="0" smtClean="0"/>
              <a:t>Enjambment</a:t>
            </a:r>
          </a:p>
          <a:p>
            <a:r>
              <a:rPr lang="en-US" dirty="0" smtClean="0"/>
              <a:t>Tone: Diction, Imagery, Detail (also: Mood)</a:t>
            </a:r>
          </a:p>
          <a:p>
            <a:r>
              <a:rPr lang="en-US" dirty="0" smtClean="0"/>
              <a:t>Narrative vs. Lyric Poem</a:t>
            </a:r>
          </a:p>
          <a:p>
            <a:r>
              <a:rPr lang="en-US" dirty="0" smtClean="0"/>
              <a:t>Alliteration, Assonance, Consonance, Repetition</a:t>
            </a:r>
          </a:p>
          <a:p>
            <a:r>
              <a:rPr lang="en-US" dirty="0" smtClean="0"/>
              <a:t>Meter and Rhythm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Pronoun and Antecedent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0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http://literarydevices.net/point-of-view/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715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Onomatopoeia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dirty="0" smtClean="0"/>
              <a:t>Examples: Boom! Hiss! Thud. Pop! Pow! Meow… etc.</a:t>
            </a:r>
          </a:p>
          <a:p>
            <a:pPr marL="45720" indent="0">
              <a:buNone/>
            </a:pPr>
            <a:r>
              <a:rPr lang="en-US" sz="4400" dirty="0" smtClean="0"/>
              <a:t>The word attempts to recreate the sound.</a:t>
            </a:r>
          </a:p>
        </p:txBody>
      </p:sp>
    </p:spTree>
    <p:extLst>
      <p:ext uri="{BB962C8B-B14F-4D97-AF65-F5344CB8AC3E}">
        <p14:creationId xmlns:p14="http://schemas.microsoft.com/office/powerpoint/2010/main" val="3077066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Must always be expressed as a complete sentence!</a:t>
            </a:r>
          </a:p>
          <a:p>
            <a:r>
              <a:rPr lang="en-US" sz="3200" dirty="0" smtClean="0"/>
              <a:t>It is ABOUT a topic or subject: one abstract word. It is not the word itself.</a:t>
            </a:r>
          </a:p>
          <a:p>
            <a:pPr lvl="1"/>
            <a:r>
              <a:rPr lang="en-US" sz="3200" dirty="0" smtClean="0"/>
              <a:t>Poem: “Sonnet 18”</a:t>
            </a:r>
          </a:p>
          <a:p>
            <a:pPr lvl="1"/>
            <a:r>
              <a:rPr lang="en-US" sz="3200" dirty="0" smtClean="0"/>
              <a:t>TOPICS/SUBJECTS: Love, eternity, the power of writing, etc.</a:t>
            </a:r>
          </a:p>
          <a:p>
            <a:pPr lvl="1"/>
            <a:r>
              <a:rPr lang="en-US" sz="3200" dirty="0" smtClean="0"/>
              <a:t>THEME: Both love and poetry will stand the test of time. </a:t>
            </a:r>
          </a:p>
          <a:p>
            <a:pPr marL="27432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792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 action="ppaction://hlinkpres?slideindex=1&amp;slidetitle="/>
              </a:rPr>
              <a:t>Poetry Terms PowerPoint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32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Poems We Have Studied: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“The Road Not Taken”</a:t>
            </a:r>
            <a:endParaRPr lang="en-US" sz="3600" dirty="0" smtClean="0"/>
          </a:p>
          <a:p>
            <a:r>
              <a:rPr lang="en-US" sz="3600" dirty="0" smtClean="0">
                <a:hlinkClick r:id="rId3"/>
              </a:rPr>
              <a:t>“The Witch”</a:t>
            </a:r>
            <a:endParaRPr lang="en-US" sz="3600" dirty="0" smtClean="0"/>
          </a:p>
          <a:p>
            <a:r>
              <a:rPr lang="en-US" sz="3600" dirty="0" smtClean="0">
                <a:hlinkClick r:id="rId4"/>
              </a:rPr>
              <a:t>“Sonnet 18”</a:t>
            </a:r>
            <a:endParaRPr lang="en-US" sz="3600" dirty="0" smtClean="0"/>
          </a:p>
          <a:p>
            <a:r>
              <a:rPr lang="en-US" sz="3600" dirty="0" smtClean="0"/>
              <a:t>Excerpts from: “The Hippopotamus”; Shakespeare’s </a:t>
            </a:r>
            <a:r>
              <a:rPr lang="en-US" sz="3600" i="1" dirty="0" smtClean="0"/>
              <a:t>The Tempest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62082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Excerpts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dirty="0" smtClean="0"/>
              <a:t>Full fathom five thy father lies;</a:t>
            </a:r>
          </a:p>
          <a:p>
            <a:pPr marL="45720" indent="0" algn="ctr">
              <a:buNone/>
            </a:pPr>
            <a:r>
              <a:rPr lang="en-US" dirty="0" smtClean="0"/>
              <a:t>Of his bones are coral made;</a:t>
            </a:r>
          </a:p>
          <a:p>
            <a:pPr marL="45720" indent="0" algn="ctr">
              <a:buNone/>
            </a:pPr>
            <a:r>
              <a:rPr lang="en-US" dirty="0" smtClean="0"/>
              <a:t>Those are pearls that were his eyes:</a:t>
            </a:r>
          </a:p>
          <a:p>
            <a:pPr marL="45720" indent="0" algn="ctr">
              <a:buNone/>
            </a:pPr>
            <a:r>
              <a:rPr lang="en-US" dirty="0" smtClean="0"/>
              <a:t>Nothing of him that doth fade,</a:t>
            </a:r>
          </a:p>
          <a:p>
            <a:pPr marL="45720" indent="0" algn="ctr">
              <a:buNone/>
            </a:pPr>
            <a:r>
              <a:rPr lang="en-US" dirty="0" smtClean="0"/>
              <a:t>But doth suffer a sea change</a:t>
            </a:r>
          </a:p>
          <a:p>
            <a:pPr marL="45720" indent="0" algn="ctr">
              <a:buNone/>
            </a:pPr>
            <a:r>
              <a:rPr lang="en-US" dirty="0" smtClean="0"/>
              <a:t>Into something rich and strange.</a:t>
            </a:r>
          </a:p>
          <a:p>
            <a:pPr marL="45720" indent="0" algn="ctr">
              <a:buNone/>
            </a:pPr>
            <a:r>
              <a:rPr lang="en-US" dirty="0" smtClean="0"/>
              <a:t>Sea nymphs hourly ring his </a:t>
            </a:r>
            <a:r>
              <a:rPr lang="en-US" dirty="0" smtClean="0">
                <a:hlinkClick r:id="rId2"/>
              </a:rPr>
              <a:t>knell</a:t>
            </a:r>
            <a:r>
              <a:rPr lang="en-US" dirty="0" smtClean="0"/>
              <a:t>;</a:t>
            </a:r>
          </a:p>
          <a:p>
            <a:pPr marL="45720" indent="0" algn="ctr">
              <a:buNone/>
            </a:pPr>
            <a:r>
              <a:rPr lang="en-US" dirty="0" smtClean="0"/>
              <a:t>Ding-dong</a:t>
            </a:r>
          </a:p>
          <a:p>
            <a:pPr marL="45720" indent="0" algn="ctr">
              <a:buNone/>
            </a:pPr>
            <a:r>
              <a:rPr lang="en-US" dirty="0" smtClean="0"/>
              <a:t>Hark! Now I hear them – Ding-dong, bell.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1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Excerpts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 smtClean="0"/>
              <a:t>I shoot the Hippopotamus </a:t>
            </a:r>
          </a:p>
          <a:p>
            <a:pPr marL="45720" indent="0" algn="ctr">
              <a:buNone/>
            </a:pPr>
            <a:r>
              <a:rPr lang="en-US" sz="3200" dirty="0" smtClean="0"/>
              <a:t>with bullets made of platinum,</a:t>
            </a:r>
          </a:p>
          <a:p>
            <a:pPr marL="45720" indent="0" algn="ctr">
              <a:buNone/>
            </a:pPr>
            <a:r>
              <a:rPr lang="en-US" sz="3200" dirty="0" smtClean="0"/>
              <a:t>Because if I use leaden ones</a:t>
            </a:r>
          </a:p>
          <a:p>
            <a:pPr marL="45720" indent="0" algn="ctr">
              <a:buNone/>
            </a:pPr>
            <a:r>
              <a:rPr lang="en-US" sz="3200" dirty="0" smtClean="0"/>
              <a:t>his hide is sure to flatten ‘</a:t>
            </a:r>
            <a:r>
              <a:rPr lang="en-US" sz="3200" dirty="0" err="1" smtClean="0"/>
              <a:t>em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235992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37</TotalTime>
  <Words>299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Corbel</vt:lpstr>
      <vt:lpstr>Basis</vt:lpstr>
      <vt:lpstr>Poetry Exam review and practice</vt:lpstr>
      <vt:lpstr>Terms to know:</vt:lpstr>
      <vt:lpstr>POV</vt:lpstr>
      <vt:lpstr>Onomatopoeia</vt:lpstr>
      <vt:lpstr>Theme</vt:lpstr>
      <vt:lpstr>Other terms:</vt:lpstr>
      <vt:lpstr>Poems We Have Studied:</vt:lpstr>
      <vt:lpstr>Excerpts</vt:lpstr>
      <vt:lpstr>Excerpts</vt:lpstr>
      <vt:lpstr>Summarizing the Poems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Exam review and practice</dc:title>
  <dc:creator>kgraham3</dc:creator>
  <cp:lastModifiedBy>kgraham3</cp:lastModifiedBy>
  <cp:revision>8</cp:revision>
  <dcterms:created xsi:type="dcterms:W3CDTF">2016-01-28T15:12:31Z</dcterms:created>
  <dcterms:modified xsi:type="dcterms:W3CDTF">2016-01-28T15:50:02Z</dcterms:modified>
</cp:coreProperties>
</file>