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Thursday, December 3rd</a:t>
            </a:r>
            <a:endParaRPr lang="en-US" dirty="0"/>
          </a:p>
        </p:txBody>
      </p:sp>
      <p:sp>
        <p:nvSpPr>
          <p:cNvPr id="3" name="Subtitle 2"/>
          <p:cNvSpPr>
            <a:spLocks noGrp="1"/>
          </p:cNvSpPr>
          <p:nvPr>
            <p:ph type="subTitle" idx="1"/>
          </p:nvPr>
        </p:nvSpPr>
        <p:spPr/>
        <p:txBody>
          <a:bodyPr/>
          <a:lstStyle/>
          <a:p>
            <a:r>
              <a:rPr lang="en-US" dirty="0" smtClean="0"/>
              <a:t>Mrs. Helton’s English I CP</a:t>
            </a:r>
            <a:endParaRPr lang="en-US" dirty="0"/>
          </a:p>
        </p:txBody>
      </p:sp>
    </p:spTree>
    <p:extLst>
      <p:ext uri="{BB962C8B-B14F-4D97-AF65-F5344CB8AC3E}">
        <p14:creationId xmlns:p14="http://schemas.microsoft.com/office/powerpoint/2010/main" val="2261100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Enchantress Circe”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Odysseus and his men reach the island of the witch Circe. The sailors are beguiled (tricked) by the sorceress, who turns them into swine and shuts them in a pigsty. Odysseus, who comes to rescue his men, is persuaded to stay with her for “many seasons” before finally begging to leave for home.</a:t>
            </a:r>
            <a:endParaRPr lang="en-US" sz="3200" dirty="0"/>
          </a:p>
        </p:txBody>
      </p:sp>
    </p:spTree>
    <p:extLst>
      <p:ext uri="{BB962C8B-B14F-4D97-AF65-F5344CB8AC3E}">
        <p14:creationId xmlns:p14="http://schemas.microsoft.com/office/powerpoint/2010/main" val="1176670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Land of the Dead”</a:t>
            </a:r>
            <a:endParaRPr lang="en-US" dirty="0"/>
          </a:p>
        </p:txBody>
      </p:sp>
      <p:sp>
        <p:nvSpPr>
          <p:cNvPr id="3" name="Content Placeholder 2"/>
          <p:cNvSpPr>
            <a:spLocks noGrp="1"/>
          </p:cNvSpPr>
          <p:nvPr>
            <p:ph idx="1"/>
          </p:nvPr>
        </p:nvSpPr>
        <p:spPr/>
        <p:txBody>
          <a:bodyPr>
            <a:noAutofit/>
          </a:bodyPr>
          <a:lstStyle/>
          <a:p>
            <a:r>
              <a:rPr lang="en-US" sz="3200" dirty="0" smtClean="0"/>
              <a:t>In the underworld, Odysseus is addressed by the seer </a:t>
            </a:r>
            <a:r>
              <a:rPr lang="en-US" sz="3200" dirty="0" err="1" smtClean="0"/>
              <a:t>Teiresias</a:t>
            </a:r>
            <a:r>
              <a:rPr lang="en-US" sz="3200" dirty="0" smtClean="0"/>
              <a:t>, who warns him to stay away from the cattle of Helios, the sun god. </a:t>
            </a:r>
            <a:r>
              <a:rPr lang="en-US" sz="3200" dirty="0" err="1" smtClean="0"/>
              <a:t>Teiresias</a:t>
            </a:r>
            <a:r>
              <a:rPr lang="en-US" sz="3200" dirty="0" smtClean="0"/>
              <a:t> tells Odysseus that when he finally arrives home, he will find his household in disarray. </a:t>
            </a:r>
            <a:r>
              <a:rPr lang="en-US" sz="3200" dirty="0" err="1" smtClean="0"/>
              <a:t>Teiresias</a:t>
            </a:r>
            <a:r>
              <a:rPr lang="en-US" sz="3200" dirty="0" smtClean="0"/>
              <a:t> also tells Odysseus that after slaying his wife’s suitors, he must make sacrifices to Poseidon. </a:t>
            </a:r>
            <a:endParaRPr lang="en-US" sz="3200" dirty="0"/>
          </a:p>
        </p:txBody>
      </p:sp>
    </p:spTree>
    <p:extLst>
      <p:ext uri="{BB962C8B-B14F-4D97-AF65-F5344CB8AC3E}">
        <p14:creationId xmlns:p14="http://schemas.microsoft.com/office/powerpoint/2010/main" val="1724121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a:xfrm>
            <a:off x="2589212" y="2133600"/>
            <a:ext cx="8915400" cy="4230624"/>
          </a:xfrm>
        </p:spPr>
        <p:txBody>
          <a:bodyPr>
            <a:normAutofit/>
          </a:bodyPr>
          <a:lstStyle/>
          <a:p>
            <a:r>
              <a:rPr lang="en-US" sz="3600" dirty="0" smtClean="0"/>
              <a:t>Turn in notes from introductory readings (you will get these back at the start of next week).</a:t>
            </a:r>
          </a:p>
          <a:p>
            <a:r>
              <a:rPr lang="en-US" sz="3600" dirty="0" smtClean="0"/>
              <a:t>Turn in Calypso questions if you still have them as well (see board).</a:t>
            </a:r>
          </a:p>
          <a:p>
            <a:r>
              <a:rPr lang="en-US" sz="3600" dirty="0" smtClean="0"/>
              <a:t>Continue work on packets and turn them in.</a:t>
            </a:r>
            <a:endParaRPr lang="en-US" sz="3600" dirty="0"/>
          </a:p>
        </p:txBody>
      </p:sp>
    </p:spTree>
    <p:extLst>
      <p:ext uri="{BB962C8B-B14F-4D97-AF65-F5344CB8AC3E}">
        <p14:creationId xmlns:p14="http://schemas.microsoft.com/office/powerpoint/2010/main" val="1508290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normAutofit/>
          </a:bodyPr>
          <a:lstStyle/>
          <a:p>
            <a:r>
              <a:rPr lang="en-US" sz="4400" dirty="0" smtClean="0"/>
              <a:t>Today we are on advisory schedule.</a:t>
            </a:r>
          </a:p>
          <a:p>
            <a:r>
              <a:rPr lang="en-US" sz="4400" dirty="0" smtClean="0"/>
              <a:t>Your packets and notes are due today.</a:t>
            </a:r>
            <a:endParaRPr lang="en-US" sz="4400" dirty="0"/>
          </a:p>
        </p:txBody>
      </p:sp>
    </p:spTree>
    <p:extLst>
      <p:ext uri="{BB962C8B-B14F-4D97-AF65-F5344CB8AC3E}">
        <p14:creationId xmlns:p14="http://schemas.microsoft.com/office/powerpoint/2010/main" val="201954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 (10 minutes):</a:t>
            </a:r>
            <a:endParaRPr lang="en-US" dirty="0"/>
          </a:p>
        </p:txBody>
      </p:sp>
      <p:sp>
        <p:nvSpPr>
          <p:cNvPr id="3" name="Content Placeholder 2"/>
          <p:cNvSpPr>
            <a:spLocks noGrp="1"/>
          </p:cNvSpPr>
          <p:nvPr>
            <p:ph idx="1"/>
          </p:nvPr>
        </p:nvSpPr>
        <p:spPr>
          <a:xfrm>
            <a:off x="2365248" y="2133600"/>
            <a:ext cx="9139364" cy="4608576"/>
          </a:xfrm>
        </p:spPr>
        <p:txBody>
          <a:bodyPr>
            <a:noAutofit/>
          </a:bodyPr>
          <a:lstStyle/>
          <a:p>
            <a:r>
              <a:rPr lang="en-US" sz="3000" dirty="0" smtClean="0"/>
              <a:t>From “The </a:t>
            </a:r>
            <a:r>
              <a:rPr lang="en-US" sz="3000" dirty="0"/>
              <a:t>Cyclops”: What </a:t>
            </a:r>
            <a:r>
              <a:rPr lang="en-US" sz="3000" b="1" dirty="0"/>
              <a:t>positive qualities of Odysseus</a:t>
            </a:r>
            <a:r>
              <a:rPr lang="en-US" sz="3000" dirty="0"/>
              <a:t> can we observe in this section? </a:t>
            </a:r>
            <a:r>
              <a:rPr lang="en-US" sz="3000" dirty="0" smtClean="0"/>
              <a:t>(Please </a:t>
            </a:r>
            <a:r>
              <a:rPr lang="en-US" sz="3000" dirty="0"/>
              <a:t>give </a:t>
            </a:r>
            <a:r>
              <a:rPr lang="en-US" sz="3000" dirty="0" smtClean="0"/>
              <a:t>general examples </a:t>
            </a:r>
            <a:r>
              <a:rPr lang="en-US" sz="3000" dirty="0"/>
              <a:t>of when you notice them</a:t>
            </a:r>
            <a:r>
              <a:rPr lang="en-US" sz="3000" dirty="0" smtClean="0"/>
              <a:t>.) </a:t>
            </a:r>
            <a:r>
              <a:rPr lang="en-US" sz="3000" dirty="0"/>
              <a:t>What </a:t>
            </a:r>
            <a:r>
              <a:rPr lang="en-US" sz="3000" b="1" dirty="0"/>
              <a:t>negative qualities </a:t>
            </a:r>
            <a:r>
              <a:rPr lang="en-US" sz="3000" dirty="0"/>
              <a:t>can we observe also, and where? How do </a:t>
            </a:r>
            <a:r>
              <a:rPr lang="en-US" sz="3000" b="1" dirty="0"/>
              <a:t>his decisions affect the rest of his journey </a:t>
            </a:r>
            <a:r>
              <a:rPr lang="en-US" sz="3000" dirty="0"/>
              <a:t>(and that of his shipmates</a:t>
            </a:r>
            <a:r>
              <a:rPr lang="en-US" sz="3000" dirty="0" smtClean="0"/>
              <a:t>)?</a:t>
            </a:r>
          </a:p>
          <a:p>
            <a:r>
              <a:rPr lang="en-US" sz="3000" dirty="0" smtClean="0"/>
              <a:t>What do you think of </a:t>
            </a:r>
            <a:r>
              <a:rPr lang="en-US" sz="3000" i="1" dirty="0" smtClean="0"/>
              <a:t>The Odyssey </a:t>
            </a:r>
            <a:r>
              <a:rPr lang="en-US" sz="3000" dirty="0" smtClean="0"/>
              <a:t>so far? Where are you at in the story?</a:t>
            </a:r>
            <a:endParaRPr lang="en-US" sz="3000" dirty="0"/>
          </a:p>
        </p:txBody>
      </p:sp>
    </p:spTree>
    <p:extLst>
      <p:ext uri="{BB962C8B-B14F-4D97-AF65-F5344CB8AC3E}">
        <p14:creationId xmlns:p14="http://schemas.microsoft.com/office/powerpoint/2010/main" val="2528578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Summaries So Far:</a:t>
            </a:r>
            <a:br>
              <a:rPr lang="en-US" dirty="0" smtClean="0"/>
            </a:br>
            <a:r>
              <a:rPr lang="en-US" dirty="0" smtClean="0"/>
              <a:t>“Calypso, the Sweet Nymph”</a:t>
            </a:r>
            <a:endParaRPr lang="en-US" dirty="0"/>
          </a:p>
        </p:txBody>
      </p:sp>
      <p:sp>
        <p:nvSpPr>
          <p:cNvPr id="3" name="Content Placeholder 2"/>
          <p:cNvSpPr>
            <a:spLocks noGrp="1"/>
          </p:cNvSpPr>
          <p:nvPr>
            <p:ph idx="1"/>
          </p:nvPr>
        </p:nvSpPr>
        <p:spPr/>
        <p:txBody>
          <a:bodyPr>
            <a:noAutofit/>
          </a:bodyPr>
          <a:lstStyle/>
          <a:p>
            <a:r>
              <a:rPr lang="en-US" sz="2800" dirty="0" smtClean="0"/>
              <a:t>Trapped on Calypso’s island, Odysseus yearns to escape and make his way home. Our first glimpse of the hero finds him weeping, scanning the horizon of the sea. At Athena’s behest, Zeus sends Hermes to order the goddess to release Odysseus. Calypso reluctantly agrees to let him go. Odysseus builds a raft and sets sail, but Poseidon raises a storm and wrecks the raft. Odysseus lands on the island of </a:t>
            </a:r>
            <a:r>
              <a:rPr lang="en-US" sz="2800" dirty="0" err="1" smtClean="0"/>
              <a:t>Scheria</a:t>
            </a:r>
            <a:r>
              <a:rPr lang="en-US" sz="2800" dirty="0" smtClean="0"/>
              <a:t> and falls asleep in a pile of leaves.</a:t>
            </a:r>
            <a:endParaRPr lang="en-US" sz="2800" dirty="0"/>
          </a:p>
        </p:txBody>
      </p:sp>
    </p:spTree>
    <p:extLst>
      <p:ext uri="{BB962C8B-B14F-4D97-AF65-F5344CB8AC3E}">
        <p14:creationId xmlns:p14="http://schemas.microsoft.com/office/powerpoint/2010/main" val="3531124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Similes: </a:t>
            </a:r>
            <a:br>
              <a:rPr lang="en-US" dirty="0" smtClean="0"/>
            </a:br>
            <a:endParaRPr lang="en-US" dirty="0"/>
          </a:p>
        </p:txBody>
      </p:sp>
      <p:sp>
        <p:nvSpPr>
          <p:cNvPr id="3" name="Content Placeholder 2"/>
          <p:cNvSpPr>
            <a:spLocks noGrp="1"/>
          </p:cNvSpPr>
          <p:nvPr>
            <p:ph idx="1"/>
          </p:nvPr>
        </p:nvSpPr>
        <p:spPr/>
        <p:txBody>
          <a:bodyPr>
            <a:noAutofit/>
          </a:bodyPr>
          <a:lstStyle/>
          <a:p>
            <a:r>
              <a:rPr lang="en-US" sz="2800" dirty="0" smtClean="0"/>
              <a:t>Lines 41-44 and 119-122 from “Calypso”</a:t>
            </a:r>
          </a:p>
          <a:p>
            <a:r>
              <a:rPr lang="en-US" sz="2800" dirty="0" smtClean="0"/>
              <a:t>“A gull patrolling/between the wave crests of the desolate sea/will dip to catch a fish, and douse his wings;/no higher above the whitecaps Hermes flew”</a:t>
            </a:r>
          </a:p>
          <a:p>
            <a:r>
              <a:rPr lang="en-US" sz="2800" dirty="0" smtClean="0"/>
              <a:t>“A man in a distant field, no hearth fires near/will hide a fresh brand in his bed of embers/to keep a spark alive for the next day;/so in the leaves Odysseus hid himself”</a:t>
            </a:r>
            <a:endParaRPr lang="en-US" sz="2800" dirty="0"/>
          </a:p>
        </p:txBody>
      </p:sp>
    </p:spTree>
    <p:extLst>
      <p:ext uri="{BB962C8B-B14F-4D97-AF65-F5344CB8AC3E}">
        <p14:creationId xmlns:p14="http://schemas.microsoft.com/office/powerpoint/2010/main" val="200975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Laertes’ Son”</a:t>
            </a:r>
            <a:endParaRPr lang="en-US" dirty="0"/>
          </a:p>
        </p:txBody>
      </p:sp>
      <p:sp>
        <p:nvSpPr>
          <p:cNvPr id="3" name="Content Placeholder 2"/>
          <p:cNvSpPr>
            <a:spLocks noGrp="1"/>
          </p:cNvSpPr>
          <p:nvPr>
            <p:ph idx="1"/>
          </p:nvPr>
        </p:nvSpPr>
        <p:spPr/>
        <p:txBody>
          <a:bodyPr>
            <a:noAutofit/>
          </a:bodyPr>
          <a:lstStyle/>
          <a:p>
            <a:r>
              <a:rPr lang="en-US" sz="3000" dirty="0" smtClean="0"/>
              <a:t>At King </a:t>
            </a:r>
            <a:r>
              <a:rPr lang="en-US" sz="3000" dirty="0" err="1" smtClean="0"/>
              <a:t>Alcinous’s</a:t>
            </a:r>
            <a:r>
              <a:rPr lang="en-US" sz="3000" dirty="0" smtClean="0"/>
              <a:t> feast, Odysseus replies to the king, who has asked him to identify himself. Odysseus begins by stating where he is from. He then describes being detained by Calypso and Circe and speaks of the many years he has spent on his journey home from Troy. He tells of the </a:t>
            </a:r>
            <a:r>
              <a:rPr lang="en-US" sz="3000" dirty="0" err="1" smtClean="0"/>
              <a:t>Cicones</a:t>
            </a:r>
            <a:r>
              <a:rPr lang="en-US" sz="3000" dirty="0" smtClean="0"/>
              <a:t> and of a storm raised by Zeus that caused Odysseus’s ships to drift for nine days.</a:t>
            </a:r>
            <a:endParaRPr lang="en-US" sz="3000" dirty="0"/>
          </a:p>
        </p:txBody>
      </p:sp>
    </p:spTree>
    <p:extLst>
      <p:ext uri="{BB962C8B-B14F-4D97-AF65-F5344CB8AC3E}">
        <p14:creationId xmlns:p14="http://schemas.microsoft.com/office/powerpoint/2010/main" val="1866576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Lotus Eaters”</a:t>
            </a:r>
            <a:endParaRPr lang="en-US" dirty="0"/>
          </a:p>
        </p:txBody>
      </p:sp>
      <p:sp>
        <p:nvSpPr>
          <p:cNvPr id="3" name="Content Placeholder 2"/>
          <p:cNvSpPr>
            <a:spLocks noGrp="1"/>
          </p:cNvSpPr>
          <p:nvPr>
            <p:ph idx="1"/>
          </p:nvPr>
        </p:nvSpPr>
        <p:spPr/>
        <p:txBody>
          <a:bodyPr>
            <a:noAutofit/>
          </a:bodyPr>
          <a:lstStyle/>
          <a:p>
            <a:r>
              <a:rPr lang="en-US" sz="3200" dirty="0" smtClean="0"/>
              <a:t>After losing many men in the battle with the </a:t>
            </a:r>
            <a:r>
              <a:rPr lang="en-US" sz="3200" dirty="0" err="1" smtClean="0"/>
              <a:t>Cicones</a:t>
            </a:r>
            <a:r>
              <a:rPr lang="en-US" sz="3200" dirty="0" smtClean="0"/>
              <a:t> on </a:t>
            </a:r>
            <a:r>
              <a:rPr lang="en-US" sz="3200" dirty="0" err="1" smtClean="0"/>
              <a:t>Ismaros</a:t>
            </a:r>
            <a:r>
              <a:rPr lang="en-US" sz="3200" dirty="0" smtClean="0"/>
              <a:t> and being driven off by a fierce storm, Odysseus and his crew arrive at the land of the Lotus Eaters. A few sailors partake of the lotus, which causes them to forget their homeland. Odysseus has to drag them to the ships and tie them to the rowing benches.</a:t>
            </a:r>
            <a:endParaRPr lang="en-US" sz="3200" dirty="0"/>
          </a:p>
        </p:txBody>
      </p:sp>
    </p:spTree>
    <p:extLst>
      <p:ext uri="{BB962C8B-B14F-4D97-AF65-F5344CB8AC3E}">
        <p14:creationId xmlns:p14="http://schemas.microsoft.com/office/powerpoint/2010/main" val="2396627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Cyclops”</a:t>
            </a:r>
            <a:endParaRPr lang="en-US" dirty="0"/>
          </a:p>
        </p:txBody>
      </p:sp>
      <p:sp>
        <p:nvSpPr>
          <p:cNvPr id="3" name="Content Placeholder 2"/>
          <p:cNvSpPr>
            <a:spLocks noGrp="1"/>
          </p:cNvSpPr>
          <p:nvPr>
            <p:ph idx="1"/>
          </p:nvPr>
        </p:nvSpPr>
        <p:spPr/>
        <p:txBody>
          <a:bodyPr>
            <a:noAutofit/>
          </a:bodyPr>
          <a:lstStyle/>
          <a:p>
            <a:r>
              <a:rPr lang="en-US" sz="2800" dirty="0" smtClean="0"/>
              <a:t>The Cyclops Polyphemus imprisons Odysseus and his followers in his cave. The men watch, horror-struck and helpless, as the monster consumes two of their number each morning and night. Odysseus conceives of a plan of escape. With his companions, he fashions a sharp wooden stake, which he heats in the fire and thrusts into the Cyclops’s eye while the monster is sleeping, blinding him. </a:t>
            </a:r>
            <a:endParaRPr lang="en-US" sz="2800" dirty="0"/>
          </a:p>
        </p:txBody>
      </p:sp>
    </p:spTree>
    <p:extLst>
      <p:ext uri="{BB962C8B-B14F-4D97-AF65-F5344CB8AC3E}">
        <p14:creationId xmlns:p14="http://schemas.microsoft.com/office/powerpoint/2010/main" val="1763049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Cyclops”</a:t>
            </a:r>
            <a:endParaRPr lang="en-US" dirty="0"/>
          </a:p>
        </p:txBody>
      </p:sp>
      <p:sp>
        <p:nvSpPr>
          <p:cNvPr id="3" name="Content Placeholder 2"/>
          <p:cNvSpPr>
            <a:spLocks noGrp="1"/>
          </p:cNvSpPr>
          <p:nvPr>
            <p:ph idx="1"/>
          </p:nvPr>
        </p:nvSpPr>
        <p:spPr/>
        <p:txBody>
          <a:bodyPr>
            <a:noAutofit/>
          </a:bodyPr>
          <a:lstStyle/>
          <a:p>
            <a:r>
              <a:rPr lang="en-US" sz="3200" dirty="0" smtClean="0"/>
              <a:t>Odysseus and his men make their escape from the cave by clinging to the underbellies of the Cyclops’s rams. As they sail away, Odysseus cannot resist taunting the monster, who curses his former captive and implores his father, Poseidon, the sea god, to keep the hero wandering on the seas for many years.</a:t>
            </a:r>
            <a:endParaRPr lang="en-US" sz="3200" dirty="0"/>
          </a:p>
        </p:txBody>
      </p:sp>
    </p:spTree>
    <p:extLst>
      <p:ext uri="{BB962C8B-B14F-4D97-AF65-F5344CB8AC3E}">
        <p14:creationId xmlns:p14="http://schemas.microsoft.com/office/powerpoint/2010/main" val="2186962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103</TotalTime>
  <Words>758</Words>
  <Application>Microsoft Office PowerPoint</Application>
  <PresentationFormat>Widescreen</PresentationFormat>
  <Paragraphs>30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Thursday, December 3rd</vt:lpstr>
      <vt:lpstr>Important</vt:lpstr>
      <vt:lpstr>Quick Write (10 minutes):</vt:lpstr>
      <vt:lpstr>Section Summaries So Far: “Calypso, the Sweet Nymph”</vt:lpstr>
      <vt:lpstr>Epic Similes:  </vt:lpstr>
      <vt:lpstr>“I am Laertes’ Son”</vt:lpstr>
      <vt:lpstr>“The Lotus Eaters”</vt:lpstr>
      <vt:lpstr>“The Cyclops”</vt:lpstr>
      <vt:lpstr>“The Cyclops”</vt:lpstr>
      <vt:lpstr>“The Enchantress Circe”</vt:lpstr>
      <vt:lpstr>“The Land of the Dead”</vt:lpstr>
      <vt:lpstr>What 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December 3rd</dc:title>
  <dc:creator>kgraham3</dc:creator>
  <cp:lastModifiedBy>kgraham3</cp:lastModifiedBy>
  <cp:revision>16</cp:revision>
  <dcterms:created xsi:type="dcterms:W3CDTF">2015-12-03T14:38:24Z</dcterms:created>
  <dcterms:modified xsi:type="dcterms:W3CDTF">2015-12-03T16:21:39Z</dcterms:modified>
</cp:coreProperties>
</file>